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7" r:id="rId4"/>
    <p:sldId id="271" r:id="rId5"/>
    <p:sldId id="273" r:id="rId6"/>
    <p:sldId id="269" r:id="rId7"/>
    <p:sldId id="261" r:id="rId8"/>
    <p:sldId id="266" r:id="rId9"/>
    <p:sldId id="275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5F5F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1529" autoAdjust="0"/>
  </p:normalViewPr>
  <p:slideViewPr>
    <p:cSldViewPr snapToGrid="0">
      <p:cViewPr varScale="1">
        <p:scale>
          <a:sx n="75" d="100"/>
          <a:sy n="75" d="100"/>
        </p:scale>
        <p:origin x="1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F0E57-AD53-4C5F-AE49-FBAD7AC588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BF7463-D84B-4BC0-B009-69F3148A95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53010F-468B-46D1-8469-16CC64CF7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0548E-4B6E-4132-A800-776CE313DED5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0A6F07-098B-4CBD-BF9E-7DB84BB17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67C7C-6F38-4D62-8563-DA4131F13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8AD9-6A53-4299-8F05-770630C95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9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9D6C3-9605-4A58-A9CC-CADC513EE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0FB11C-725C-4395-B20C-64F4118ED0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010D0F-9ED8-476A-8AE5-2D1A34144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0548E-4B6E-4132-A800-776CE313DED5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B12AB3-ADC8-47DC-AFED-2EC50458D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6BA941-41B7-4592-89A6-040B461BA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8AD9-6A53-4299-8F05-770630C95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535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F69255-B0A8-4D92-85FB-791297D6E8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B87F78-1517-4B9C-8101-31604E26D0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A7CB70-42DB-485C-9A77-5C3FB3B6D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0548E-4B6E-4132-A800-776CE313DED5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E6A786-50E9-4DDE-92C2-B03D654C2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E9065E-D4ED-4776-AD3C-BE0C30BD4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8AD9-6A53-4299-8F05-770630C95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291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11DA1-9C2B-48C4-9469-9E0E42B1A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FC96-11D9-44C1-B6BA-A40B8057BB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332CFD-013F-4C5E-9BDA-A0F6C17D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0548E-4B6E-4132-A800-776CE313DED5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C5BEE7-3A0C-4DBE-B195-605B2F3E9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A0D6D-0518-4CAD-8E11-6505FAD6D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8AD9-6A53-4299-8F05-770630C95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05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5E65B-D672-44E7-AE2A-5F9F29DCE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5DD37-ABB1-4D2E-9B57-370C2390E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E1B52-DDDA-4C7C-AA87-DA1482230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0548E-4B6E-4132-A800-776CE313DED5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8C9076-6F89-4207-82DA-159750352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8CF68-01E3-495F-861A-C165AAE84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8AD9-6A53-4299-8F05-770630C95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44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D3547-6E3D-4A48-A874-A9874507E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4AF61-BA6C-490C-BA5B-ED0A5B158A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DBCF2D-5E26-488D-B707-B5AF1F36A6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8A03F5-EDB5-4D2D-A959-DA6B42385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0548E-4B6E-4132-A800-776CE313DED5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E6C103-C98D-4FB1-BF73-8D073B12F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F8A9B6-C132-46ED-838D-6B151BD31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8AD9-6A53-4299-8F05-770630C95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145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905B0-4786-4713-8B63-88A46259E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0409B4-D9E6-40DC-AC1E-C15B2B4DD2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B9816B-8361-4782-A60C-5DBD28018C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2ED407-C523-48A0-BB77-EA2EE02253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62C7F2-65E7-4EB5-B1FF-3AB6B41121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CF97AB-F6A7-4BA3-B8A1-A1AD7BE82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0548E-4B6E-4132-A800-776CE313DED5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3E68FD-9F0C-43FE-99CC-BDFABCFDC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908547-455F-4FD7-99DA-E77C485D2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8AD9-6A53-4299-8F05-770630C95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054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29F26-A55E-4E32-8F39-628CF649E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52E31F-5A3A-414B-91D5-5A4085ED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0548E-4B6E-4132-A800-776CE313DED5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CA96C8-76AF-4983-99C2-D15B00B14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BF5BE8-E380-4957-A95E-E2ACA411A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8AD9-6A53-4299-8F05-770630C95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57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D8E982-D5F3-4887-B178-4C8E4AF6A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0548E-4B6E-4132-A800-776CE313DED5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927998-051C-405C-8FB8-9F0DE2C9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1D33C8-5524-4190-958F-271B94C76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8AD9-6A53-4299-8F05-770630C95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64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62568-2F80-4146-A5C9-C57943A07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02A18-F1B6-4C5D-BFEB-1A058B6DC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89F29A-06E8-4196-88D7-CC864F1A70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402DDB-E5F9-4B63-BB64-47A75D7C9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0548E-4B6E-4132-A800-776CE313DED5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334876-BF6B-4B4F-AA5E-B74FB865B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291F9A-EADA-4940-922C-23A7F6F61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8AD9-6A53-4299-8F05-770630C95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972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D6923-0CB5-416F-B382-FE574E34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E8477D-846E-428F-8BEA-7292A85DF5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75F066-789F-45AF-9E5C-AEEA106C84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65A884-CEF2-448B-8ECE-595AE6B95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0548E-4B6E-4132-A800-776CE313DED5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F413A7-DF8D-4FEA-85F0-3733BD8F9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F23ABC-F212-4D59-8657-0C1D33180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8AD9-6A53-4299-8F05-770630C95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345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risscrossEtching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B4360B-B331-4252-9E09-70B435A7B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4E7BCE-3A88-4E39-AF14-6DFEC0228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0C5DF-A341-4767-BE97-4E7E599BFD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0548E-4B6E-4132-A800-776CE313DED5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FD2064-F9C8-42CD-A309-400A1E3B91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04FCE1-A8C5-45A2-9E91-983C823F40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F8AD9-6A53-4299-8F05-770630C95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700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83.jp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jfif"/><Relationship Id="rId18" Type="http://schemas.openxmlformats.org/officeDocument/2006/relationships/image" Target="../media/image16.jfif"/><Relationship Id="rId26" Type="http://schemas.openxmlformats.org/officeDocument/2006/relationships/image" Target="../media/image24.jfif"/><Relationship Id="rId39" Type="http://schemas.openxmlformats.org/officeDocument/2006/relationships/image" Target="../media/image37.jfif"/><Relationship Id="rId21" Type="http://schemas.openxmlformats.org/officeDocument/2006/relationships/image" Target="../media/image19.jfif"/><Relationship Id="rId34" Type="http://schemas.openxmlformats.org/officeDocument/2006/relationships/image" Target="../media/image32.jfif"/><Relationship Id="rId7" Type="http://schemas.openxmlformats.org/officeDocument/2006/relationships/image" Target="../media/image5.jfif"/><Relationship Id="rId12" Type="http://schemas.openxmlformats.org/officeDocument/2006/relationships/image" Target="../media/image10.png"/><Relationship Id="rId17" Type="http://schemas.openxmlformats.org/officeDocument/2006/relationships/image" Target="../media/image15.jfif"/><Relationship Id="rId25" Type="http://schemas.openxmlformats.org/officeDocument/2006/relationships/image" Target="../media/image23.jpg"/><Relationship Id="rId33" Type="http://schemas.openxmlformats.org/officeDocument/2006/relationships/image" Target="../media/image31.jpg"/><Relationship Id="rId38" Type="http://schemas.openxmlformats.org/officeDocument/2006/relationships/image" Target="../media/image36.jfif"/><Relationship Id="rId2" Type="http://schemas.openxmlformats.org/officeDocument/2006/relationships/audio" Target="../media/media2.mp3"/><Relationship Id="rId16" Type="http://schemas.openxmlformats.org/officeDocument/2006/relationships/image" Target="../media/image14.jpeg"/><Relationship Id="rId20" Type="http://schemas.openxmlformats.org/officeDocument/2006/relationships/image" Target="../media/image18.jfif"/><Relationship Id="rId29" Type="http://schemas.openxmlformats.org/officeDocument/2006/relationships/image" Target="../media/image27.jfif"/><Relationship Id="rId1" Type="http://schemas.microsoft.com/office/2007/relationships/media" Target="../media/media2.mp3"/><Relationship Id="rId6" Type="http://schemas.openxmlformats.org/officeDocument/2006/relationships/image" Target="../media/image4.jpg"/><Relationship Id="rId11" Type="http://schemas.openxmlformats.org/officeDocument/2006/relationships/image" Target="../media/image9.jpg"/><Relationship Id="rId24" Type="http://schemas.openxmlformats.org/officeDocument/2006/relationships/image" Target="../media/image22.jfif"/><Relationship Id="rId32" Type="http://schemas.openxmlformats.org/officeDocument/2006/relationships/image" Target="../media/image30.jpg"/><Relationship Id="rId37" Type="http://schemas.openxmlformats.org/officeDocument/2006/relationships/image" Target="../media/image35.jfif"/><Relationship Id="rId5" Type="http://schemas.openxmlformats.org/officeDocument/2006/relationships/image" Target="../media/image3.jpg"/><Relationship Id="rId15" Type="http://schemas.openxmlformats.org/officeDocument/2006/relationships/image" Target="../media/image13.jpg"/><Relationship Id="rId23" Type="http://schemas.openxmlformats.org/officeDocument/2006/relationships/image" Target="../media/image21.jfif"/><Relationship Id="rId28" Type="http://schemas.openxmlformats.org/officeDocument/2006/relationships/image" Target="../media/image26.jfif"/><Relationship Id="rId36" Type="http://schemas.openxmlformats.org/officeDocument/2006/relationships/image" Target="../media/image34.jfif"/><Relationship Id="rId10" Type="http://schemas.openxmlformats.org/officeDocument/2006/relationships/image" Target="../media/image8.jpeg"/><Relationship Id="rId19" Type="http://schemas.openxmlformats.org/officeDocument/2006/relationships/image" Target="../media/image17.png"/><Relationship Id="rId31" Type="http://schemas.openxmlformats.org/officeDocument/2006/relationships/image" Target="../media/image29.jfif"/><Relationship Id="rId4" Type="http://schemas.openxmlformats.org/officeDocument/2006/relationships/image" Target="../media/image2.png"/><Relationship Id="rId9" Type="http://schemas.openxmlformats.org/officeDocument/2006/relationships/image" Target="../media/image7.jpg"/><Relationship Id="rId14" Type="http://schemas.openxmlformats.org/officeDocument/2006/relationships/image" Target="../media/image12.jfif"/><Relationship Id="rId22" Type="http://schemas.openxmlformats.org/officeDocument/2006/relationships/image" Target="../media/image20.jfif"/><Relationship Id="rId27" Type="http://schemas.openxmlformats.org/officeDocument/2006/relationships/image" Target="../media/image25.jfif"/><Relationship Id="rId30" Type="http://schemas.openxmlformats.org/officeDocument/2006/relationships/image" Target="../media/image28.jfif"/><Relationship Id="rId35" Type="http://schemas.openxmlformats.org/officeDocument/2006/relationships/image" Target="../media/image33.jfif"/><Relationship Id="rId8" Type="http://schemas.openxmlformats.org/officeDocument/2006/relationships/image" Target="../media/image6.jfif"/><Relationship Id="rId3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3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12" Type="http://schemas.openxmlformats.org/officeDocument/2006/relationships/image" Target="../media/image4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1.jp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0.png"/><Relationship Id="rId11" Type="http://schemas.openxmlformats.org/officeDocument/2006/relationships/image" Target="../media/image2.png"/><Relationship Id="rId5" Type="http://schemas.openxmlformats.org/officeDocument/2006/relationships/image" Target="../media/image49.png"/><Relationship Id="rId10" Type="http://schemas.openxmlformats.org/officeDocument/2006/relationships/image" Target="../media/image54.jpg"/><Relationship Id="rId4" Type="http://schemas.openxmlformats.org/officeDocument/2006/relationships/image" Target="../media/image48.jpg"/><Relationship Id="rId9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.jpg"/><Relationship Id="rId12" Type="http://schemas.openxmlformats.org/officeDocument/2006/relationships/image" Target="../media/image63.JP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jpg"/><Relationship Id="rId10" Type="http://schemas.openxmlformats.org/officeDocument/2006/relationships/image" Target="../media/image61.png"/><Relationship Id="rId4" Type="http://schemas.openxmlformats.org/officeDocument/2006/relationships/image" Target="../media/image55.jpg"/><Relationship Id="rId9" Type="http://schemas.openxmlformats.org/officeDocument/2006/relationships/image" Target="../media/image60.jpeg"/><Relationship Id="rId1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fif"/><Relationship Id="rId13" Type="http://schemas.openxmlformats.org/officeDocument/2006/relationships/image" Target="../media/image73.jfif"/><Relationship Id="rId18" Type="http://schemas.openxmlformats.org/officeDocument/2006/relationships/image" Target="../media/image78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81.jfif"/><Relationship Id="rId7" Type="http://schemas.openxmlformats.org/officeDocument/2006/relationships/image" Target="../media/image67.png"/><Relationship Id="rId12" Type="http://schemas.openxmlformats.org/officeDocument/2006/relationships/image" Target="../media/image72.jpg"/><Relationship Id="rId17" Type="http://schemas.openxmlformats.org/officeDocument/2006/relationships/image" Target="../media/image77.jfif"/><Relationship Id="rId2" Type="http://schemas.openxmlformats.org/officeDocument/2006/relationships/audio" Target="../media/media9.mp3"/><Relationship Id="rId16" Type="http://schemas.openxmlformats.org/officeDocument/2006/relationships/image" Target="../media/image76.jfif"/><Relationship Id="rId20" Type="http://schemas.openxmlformats.org/officeDocument/2006/relationships/image" Target="../media/image80.jfif"/><Relationship Id="rId1" Type="http://schemas.microsoft.com/office/2007/relationships/media" Target="../media/media9.mp3"/><Relationship Id="rId6" Type="http://schemas.openxmlformats.org/officeDocument/2006/relationships/image" Target="../media/image66.jfif"/><Relationship Id="rId11" Type="http://schemas.openxmlformats.org/officeDocument/2006/relationships/image" Target="../media/image71.jfif"/><Relationship Id="rId5" Type="http://schemas.openxmlformats.org/officeDocument/2006/relationships/image" Target="../media/image65.jfif"/><Relationship Id="rId15" Type="http://schemas.openxmlformats.org/officeDocument/2006/relationships/image" Target="../media/image75.jfif"/><Relationship Id="rId10" Type="http://schemas.openxmlformats.org/officeDocument/2006/relationships/image" Target="../media/image70.jfif"/><Relationship Id="rId19" Type="http://schemas.openxmlformats.org/officeDocument/2006/relationships/image" Target="../media/image79.jfif"/><Relationship Id="rId4" Type="http://schemas.openxmlformats.org/officeDocument/2006/relationships/image" Target="../media/image2.png"/><Relationship Id="rId9" Type="http://schemas.openxmlformats.org/officeDocument/2006/relationships/image" Target="../media/image69.jfif"/><Relationship Id="rId14" Type="http://schemas.openxmlformats.org/officeDocument/2006/relationships/image" Target="../media/image74.jfif"/><Relationship Id="rId22" Type="http://schemas.openxmlformats.org/officeDocument/2006/relationships/image" Target="../media/image82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9FE5D9C-E644-4E0B-AF50-7F8E18F7D53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-2" y="821635"/>
            <a:ext cx="12192000" cy="16557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dirty="0">
                <a:latin typeface="Berlin Sans FB" panose="020E0602020502020306" pitchFamily="34" charset="0"/>
              </a:rPr>
              <a:t>The 1990s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E4E812-F192-4C93-8262-1C075C4DED1A}"/>
              </a:ext>
            </a:extLst>
          </p:cNvPr>
          <p:cNvSpPr txBox="1"/>
          <p:nvPr/>
        </p:nvSpPr>
        <p:spPr>
          <a:xfrm>
            <a:off x="194928" y="3042691"/>
            <a:ext cx="11802139" cy="110799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rgbClr val="5F5F5F"/>
            </a:solidFill>
          </a:ln>
          <a:effectLst>
            <a:glow rad="101600">
              <a:schemeClr val="bg2">
                <a:lumMod val="50000"/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CC99"/>
                </a:solidFill>
              </a:rPr>
              <a:t>The Networking Nineties</a:t>
            </a:r>
          </a:p>
        </p:txBody>
      </p:sp>
      <p:pic>
        <p:nvPicPr>
          <p:cNvPr id="5" name="05. Bayside Boys Remix - Macarena (Bayside Boys Mix)_sample">
            <a:hlinkClick r:id="" action="ppaction://media"/>
            <a:extLst>
              <a:ext uri="{FF2B5EF4-FFF2-40B4-BE49-F238E27FC236}">
                <a16:creationId xmlns:a16="http://schemas.microsoft.com/office/drawing/2014/main" id="{665C3126-53CC-4AEF-8480-F535A645FD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924.8163"/>
                  <p14:fade out="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6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3262CB0-66FC-4003-9474-A7D38D2E9D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38" y="2062234"/>
            <a:ext cx="11651924" cy="27335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03-Gangsta's Paradise (Ft. L.V.)">
            <a:hlinkClick r:id="" action="ppaction://media"/>
            <a:extLst>
              <a:ext uri="{FF2B5EF4-FFF2-40B4-BE49-F238E27FC236}">
                <a16:creationId xmlns:a16="http://schemas.microsoft.com/office/drawing/2014/main" id="{EFB16411-592C-4E54-AB27-BF6897A8786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9000" end="114228"/>
                  <p14:fade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072941"/>
      </p:ext>
    </p:extLst>
  </p:cSld>
  <p:clrMapOvr>
    <a:masterClrMapping/>
  </p:clrMapOvr>
  <p:transition spd="slow" advClick="0" advTm="196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990s sl 2 a">
            <a:hlinkClick r:id="" action="ppaction://media"/>
            <a:extLst>
              <a:ext uri="{FF2B5EF4-FFF2-40B4-BE49-F238E27FC236}">
                <a16:creationId xmlns:a16="http://schemas.microsoft.com/office/drawing/2014/main" id="{371EE770-F4BF-44CC-AB58-31CC1C04AA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E77714-6756-4C96-962B-8D2BF38D24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14" y="603539"/>
            <a:ext cx="3129395" cy="20245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451137-135D-495A-9F64-2AC93559F7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996" y="571532"/>
            <a:ext cx="2095500" cy="27146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30480B-0EDC-49D7-AECA-28402273E2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85" y="2928937"/>
            <a:ext cx="2847975" cy="1609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99EF92-4117-4EA5-874D-26842F60DA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48" y="4948442"/>
            <a:ext cx="2857500" cy="1600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B05FD9-F793-472A-A033-8860EB7BAF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643" y="4125861"/>
            <a:ext cx="3908714" cy="21995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C842F7-C040-4ECF-9F28-F28A585D45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700" y="640197"/>
            <a:ext cx="3362325" cy="27888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F88406-9502-458C-BC60-732B426EE5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115" y="4339806"/>
            <a:ext cx="2581275" cy="1771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63BBEB-AC02-4EB2-958B-A1AF5553FE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222" y="603701"/>
            <a:ext cx="3575714" cy="26824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11E8E5-DD9A-4E8F-ACDB-3C501CA96D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85" y="365600"/>
            <a:ext cx="2847975" cy="21442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76A1BB-B6A8-49C8-89C8-4042D67C6D5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13" y="2938462"/>
            <a:ext cx="2847975" cy="1600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C3BF152-B618-4A1B-9C11-7EDF4F35F27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513" y="601883"/>
            <a:ext cx="2179556" cy="29060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D480242-89FA-4941-A756-E26D8C1CAED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840" y="4182276"/>
            <a:ext cx="2857500" cy="21431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165EE8F-8E4B-404E-B9B3-F0C5E689079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056" y="3917810"/>
            <a:ext cx="3168252" cy="247924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DDA936B-2B8A-4C8C-AD9F-9BC7736DB1C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23" y="4753448"/>
            <a:ext cx="2647950" cy="17240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5E16E52-6CD6-4FA8-8DBA-BAC65F27435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730" y="4002527"/>
            <a:ext cx="4106334" cy="23098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D3B412F-B462-425B-B0EA-CFD33CF1701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12" y="504874"/>
            <a:ext cx="3190589" cy="212319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D600746-EE5D-4E08-B351-A1AA3AA7F25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13" y="2905673"/>
            <a:ext cx="2676525" cy="17145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326FDA1-8E00-4943-9249-C8B59547FB5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917" y="659332"/>
            <a:ext cx="3060002" cy="229204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7E18F46-F642-4A41-95EA-D770379A69F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185" y="640197"/>
            <a:ext cx="2494625" cy="278880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154AC54-EBF7-4739-84EF-071DA63B034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23" y="4644550"/>
            <a:ext cx="2466975" cy="18478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CF500E5-A858-4B13-AB2F-68DE18C2D56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725" y="3663240"/>
            <a:ext cx="2556665" cy="273623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32991E0-96AE-4049-966A-28421868A53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476" y="909983"/>
            <a:ext cx="3563732" cy="199569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DA4ABB1-3100-44DC-BD0C-A3AA325F04D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385" y="3947378"/>
            <a:ext cx="1743075" cy="261937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96E3227-BA77-4FFB-9EF9-A9C783A7FAA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95" y="4891249"/>
            <a:ext cx="2095500" cy="158115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22424B1-1296-47D3-8617-930BC412A4D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90" y="601023"/>
            <a:ext cx="2718923" cy="203656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F077A91-6B38-41CC-B15D-D50A6E2E61C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715" y="3733799"/>
            <a:ext cx="2192989" cy="292775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98C155A-582D-496A-8AA8-BC334A814CBE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855" y="718999"/>
            <a:ext cx="2554926" cy="270728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DD14FB6-E459-45BC-B9FA-374E7DD3644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5" y="2984017"/>
            <a:ext cx="2786637" cy="156677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1D20EFD-08A4-49F1-B87E-F77813EE262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055" y="828987"/>
            <a:ext cx="3010832" cy="192939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962B167D-F18A-4CD5-832E-3345818DE62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295" y="4192197"/>
            <a:ext cx="3630339" cy="203299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28D836E2-895B-4826-A180-7A16A75851D7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91" y="664948"/>
            <a:ext cx="2798486" cy="196311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2E8639A-C53F-4436-9634-CBFD0F2F4EBE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956" y="3733799"/>
            <a:ext cx="2241175" cy="258597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D8882E56-F072-4F7D-B9C3-572DD6EA6B8D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341" y="458529"/>
            <a:ext cx="4093180" cy="229984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B6BB6187-10C6-49A7-B581-6172FA2190A3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19" y="2781358"/>
            <a:ext cx="2857500" cy="16002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F3BC378D-778E-4E0E-9E33-F6AED6792982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61" y="4505873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6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13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20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27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30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31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327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33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38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38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38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38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38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38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38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39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407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442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45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4675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507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507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507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507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5075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507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507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5175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54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555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5675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63468C-8241-4016-915C-AFF3C4D2B4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41" y="780251"/>
            <a:ext cx="11627318" cy="5567903"/>
          </a:xfrm>
          <a:prstGeom prst="rect">
            <a:avLst/>
          </a:prstGeom>
        </p:spPr>
      </p:pic>
      <p:pic>
        <p:nvPicPr>
          <p:cNvPr id="7" name="06 Dumb 1990s">
            <a:hlinkClick r:id="" action="ppaction://media"/>
            <a:extLst>
              <a:ext uri="{FF2B5EF4-FFF2-40B4-BE49-F238E27FC236}">
                <a16:creationId xmlns:a16="http://schemas.microsoft.com/office/drawing/2014/main" id="{51125520-FDFA-415D-B415-A31444391C7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07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64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4000">
        <p:fade/>
      </p:transition>
    </mc:Choice>
    <mc:Fallback xmlns="">
      <p:transition spd="med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96AC2B-6F13-408F-9BC2-53CF17F84E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6" t="7212" r="44251" b="5856"/>
          <a:stretch/>
        </p:blipFill>
        <p:spPr>
          <a:xfrm>
            <a:off x="308364" y="390341"/>
            <a:ext cx="4176074" cy="574092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BD3AF60-9332-485C-BBB6-407BA4D109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5" t="6475" r="35066" b="8556"/>
          <a:stretch/>
        </p:blipFill>
        <p:spPr>
          <a:xfrm>
            <a:off x="1378226" y="571533"/>
            <a:ext cx="4081806" cy="561130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6673CA28-195D-4288-9A7A-5653945621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4689"/>
          <a:stretch/>
        </p:blipFill>
        <p:spPr>
          <a:xfrm>
            <a:off x="7439465" y="2141727"/>
            <a:ext cx="4516118" cy="1427383"/>
          </a:xfrm>
          <a:prstGeom prst="rect">
            <a:avLst/>
          </a:prstGeom>
        </p:spPr>
      </p:pic>
      <p:pic>
        <p:nvPicPr>
          <p:cNvPr id="59" name="90s slide 4">
            <a:hlinkClick r:id="" action="ppaction://media"/>
            <a:extLst>
              <a:ext uri="{FF2B5EF4-FFF2-40B4-BE49-F238E27FC236}">
                <a16:creationId xmlns:a16="http://schemas.microsoft.com/office/drawing/2014/main" id="{90077AFB-53F3-4728-8C5F-2C211BDB2B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E2956C-5C5E-49FA-BCF7-2E88BC1A951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19" t="13493" r="36521" b="6535"/>
          <a:stretch/>
        </p:blipFill>
        <p:spPr>
          <a:xfrm>
            <a:off x="1203354" y="449113"/>
            <a:ext cx="3799002" cy="52813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40E9341-0C4F-4728-8835-6EA41D5747A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7" t="15032" r="43634" b="4571"/>
          <a:stretch/>
        </p:blipFill>
        <p:spPr>
          <a:xfrm>
            <a:off x="1342821" y="751031"/>
            <a:ext cx="4081806" cy="53093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1EB3CE5-F4BD-45CE-9BE0-5B7EB492157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8" t="8073" r="43402" b="1574"/>
          <a:stretch/>
        </p:blipFill>
        <p:spPr>
          <a:xfrm>
            <a:off x="1542897" y="631271"/>
            <a:ext cx="4081806" cy="596690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B25D3BC-5624-47CD-80F4-966C5EEF548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0" t="16182" r="36986" b="-1539"/>
          <a:stretch/>
        </p:blipFill>
        <p:spPr>
          <a:xfrm>
            <a:off x="1606771" y="840297"/>
            <a:ext cx="3817856" cy="563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4A23B1-93E4-486E-A98A-8CFF2CB5C64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4" t="8497" r="43634" b="6534"/>
          <a:stretch/>
        </p:blipFill>
        <p:spPr>
          <a:xfrm>
            <a:off x="1878377" y="802604"/>
            <a:ext cx="4176074" cy="561130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D59895AC-98CF-44FB-82F2-6705996639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401" y="988469"/>
            <a:ext cx="4127712" cy="534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475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1000">
        <p15:prstTrans prst="drape"/>
      </p:transition>
    </mc:Choice>
    <mc:Fallback xmlns="">
      <p:transition spd="slow" advClick="0" advTm="4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88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32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A89F13A-4BCA-43B5-9322-0959A5F060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4461891"/>
              </p:ext>
            </p:extLst>
          </p:nvPr>
        </p:nvGraphicFramePr>
        <p:xfrm>
          <a:off x="738313" y="822285"/>
          <a:ext cx="10883153" cy="53429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0359">
                  <a:extLst>
                    <a:ext uri="{9D8B030D-6E8A-4147-A177-3AD203B41FA5}">
                      <a16:colId xmlns:a16="http://schemas.microsoft.com/office/drawing/2014/main" val="492024077"/>
                    </a:ext>
                  </a:extLst>
                </a:gridCol>
                <a:gridCol w="9642794">
                  <a:extLst>
                    <a:ext uri="{9D8B030D-6E8A-4147-A177-3AD203B41FA5}">
                      <a16:colId xmlns:a16="http://schemas.microsoft.com/office/drawing/2014/main" val="1921094180"/>
                    </a:ext>
                  </a:extLst>
                </a:gridCol>
              </a:tblGrid>
              <a:tr h="485724">
                <a:tc>
                  <a:txBody>
                    <a:bodyPr/>
                    <a:lstStyle/>
                    <a:p>
                      <a:r>
                        <a:rPr lang="en-US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Meeting Themes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0611623"/>
                  </a:ext>
                </a:extLst>
              </a:tr>
              <a:tr h="485724">
                <a:tc>
                  <a:txBody>
                    <a:bodyPr/>
                    <a:lstStyle/>
                    <a:p>
                      <a:r>
                        <a:rPr lang="en-US" dirty="0"/>
                        <a:t>1990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Into the Twenty-First Century: Public Policy, Social Systems, and Patterns of Living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3628998"/>
                  </a:ext>
                </a:extLst>
              </a:tr>
              <a:tr h="485724">
                <a:tc>
                  <a:txBody>
                    <a:bodyPr/>
                    <a:lstStyle/>
                    <a:p>
                      <a:r>
                        <a:rPr lang="en-US" dirty="0"/>
                        <a:t>1991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Global Change:  Investigation, Understanding, Survival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031888"/>
                  </a:ext>
                </a:extLst>
              </a:tr>
              <a:tr h="485724">
                <a:tc>
                  <a:txBody>
                    <a:bodyPr/>
                    <a:lstStyle/>
                    <a:p>
                      <a:r>
                        <a:rPr lang="en-US" dirty="0"/>
                        <a:t>1992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1492-1992:  New Worlds, New Directions, New Challenges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3340604"/>
                  </a:ext>
                </a:extLst>
              </a:tr>
              <a:tr h="485724">
                <a:tc>
                  <a:txBody>
                    <a:bodyPr/>
                    <a:lstStyle/>
                    <a:p>
                      <a:r>
                        <a:rPr lang="en-US" dirty="0"/>
                        <a:t>1993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 Social Sciences:  Agents for 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0659925"/>
                  </a:ext>
                </a:extLst>
              </a:tr>
              <a:tr h="485724">
                <a:tc>
                  <a:txBody>
                    <a:bodyPr/>
                    <a:lstStyle/>
                    <a:p>
                      <a:r>
                        <a:rPr lang="en-US" dirty="0"/>
                        <a:t>1994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Multiculturalism and Societies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6935301"/>
                  </a:ext>
                </a:extLst>
              </a:tr>
              <a:tr h="485724">
                <a:tc>
                  <a:txBody>
                    <a:bodyPr/>
                    <a:lstStyle/>
                    <a:p>
                      <a:r>
                        <a:rPr lang="en-US" dirty="0"/>
                        <a:t>1995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History and the Social Sciences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7480775"/>
                  </a:ext>
                </a:extLst>
              </a:tr>
              <a:tr h="485724">
                <a:tc>
                  <a:txBody>
                    <a:bodyPr/>
                    <a:lstStyle/>
                    <a:p>
                      <a:r>
                        <a:rPr lang="en-US" dirty="0"/>
                        <a:t>1996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 Social Sciences and the 21</a:t>
                      </a:r>
                      <a:r>
                        <a:rPr lang="en-US" baseline="30000" dirty="0"/>
                        <a:t>st</a:t>
                      </a:r>
                      <a:r>
                        <a:rPr lang="en-US" dirty="0"/>
                        <a:t> Century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8901442"/>
                  </a:ext>
                </a:extLst>
              </a:tr>
              <a:tr h="485724">
                <a:tc>
                  <a:txBody>
                    <a:bodyPr/>
                    <a:lstStyle/>
                    <a:p>
                      <a:r>
                        <a:rPr lang="en-US" dirty="0"/>
                        <a:t>1997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Looking Backwards:  The Social Sciences View the Twentieth Century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2413671"/>
                  </a:ext>
                </a:extLst>
              </a:tr>
              <a:tr h="485724">
                <a:tc>
                  <a:txBody>
                    <a:bodyPr/>
                    <a:lstStyle/>
                    <a:p>
                      <a:r>
                        <a:rPr lang="en-US" dirty="0"/>
                        <a:t>1998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Evolution, Devolution, or Revolution:  Past, Future and the Social Sciences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1778626"/>
                  </a:ext>
                </a:extLst>
              </a:tr>
              <a:tr h="485724">
                <a:tc>
                  <a:txBody>
                    <a:bodyPr/>
                    <a:lstStyle/>
                    <a:p>
                      <a:r>
                        <a:rPr lang="en-US" dirty="0"/>
                        <a:t>1999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Small Planet:  The Southwest and a Changing World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2270503"/>
                  </a:ext>
                </a:extLst>
              </a:tr>
            </a:tbl>
          </a:graphicData>
        </a:graphic>
      </p:graphicFrame>
      <p:pic>
        <p:nvPicPr>
          <p:cNvPr id="3" name="1990s slide 5">
            <a:hlinkClick r:id="" action="ppaction://media"/>
            <a:extLst>
              <a:ext uri="{FF2B5EF4-FFF2-40B4-BE49-F238E27FC236}">
                <a16:creationId xmlns:a16="http://schemas.microsoft.com/office/drawing/2014/main" id="{61FB50A7-4093-4BE1-AF03-0C824BD123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733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6000">
        <p15:prstTrans prst="curtains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64830E4B-2E4F-455F-845B-5B68F88085F0}"/>
              </a:ext>
            </a:extLst>
          </p:cNvPr>
          <p:cNvSpPr txBox="1"/>
          <p:nvPr/>
        </p:nvSpPr>
        <p:spPr>
          <a:xfrm>
            <a:off x="8915318" y="2220745"/>
            <a:ext cx="1786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Fort Worth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6998ED6-FB8A-44F4-A668-6F9230413A68}"/>
              </a:ext>
            </a:extLst>
          </p:cNvPr>
          <p:cNvSpPr txBox="1"/>
          <p:nvPr/>
        </p:nvSpPr>
        <p:spPr>
          <a:xfrm>
            <a:off x="5166260" y="3457330"/>
            <a:ext cx="2374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Corpus Christi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C2604D3-41E1-4B7E-8F71-144D70E283BF}"/>
              </a:ext>
            </a:extLst>
          </p:cNvPr>
          <p:cNvSpPr txBox="1"/>
          <p:nvPr/>
        </p:nvSpPr>
        <p:spPr>
          <a:xfrm>
            <a:off x="326765" y="6254715"/>
            <a:ext cx="1983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Dallas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33CDD06-756E-4BC5-9A8D-86FB24BC4E20}"/>
              </a:ext>
            </a:extLst>
          </p:cNvPr>
          <p:cNvSpPr txBox="1"/>
          <p:nvPr/>
        </p:nvSpPr>
        <p:spPr>
          <a:xfrm>
            <a:off x="6353502" y="5834150"/>
            <a:ext cx="1494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San Antonio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EED3859-7072-496E-9378-FA2434FF887B}"/>
              </a:ext>
            </a:extLst>
          </p:cNvPr>
          <p:cNvSpPr txBox="1"/>
          <p:nvPr/>
        </p:nvSpPr>
        <p:spPr>
          <a:xfrm>
            <a:off x="9204289" y="6203482"/>
            <a:ext cx="2177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Houston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ABE3878-9FCC-4182-BF86-37754A722C0A}"/>
              </a:ext>
            </a:extLst>
          </p:cNvPr>
          <p:cNvSpPr txBox="1"/>
          <p:nvPr/>
        </p:nvSpPr>
        <p:spPr>
          <a:xfrm>
            <a:off x="4471548" y="249515"/>
            <a:ext cx="27042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1990s Conference Locations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930BE7-B1C5-44F8-8A50-57D23A47EF76}"/>
              </a:ext>
            </a:extLst>
          </p:cNvPr>
          <p:cNvSpPr txBox="1"/>
          <p:nvPr/>
        </p:nvSpPr>
        <p:spPr>
          <a:xfrm>
            <a:off x="3455814" y="5835391"/>
            <a:ext cx="246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Orleans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13A54F-4DAD-4B14-9FAC-68F6261FDA6B}"/>
              </a:ext>
            </a:extLst>
          </p:cNvPr>
          <p:cNvSpPr txBox="1"/>
          <p:nvPr/>
        </p:nvSpPr>
        <p:spPr>
          <a:xfrm>
            <a:off x="524594" y="2126101"/>
            <a:ext cx="1930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Austin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66B776-1B2D-44E8-92FF-3B5D4BACB7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289" y="4441056"/>
            <a:ext cx="2349901" cy="17624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7A1E87-2538-44C7-B594-0504E54D56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036" y="506245"/>
            <a:ext cx="2428875" cy="1714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9E82C9-D7BA-4CF2-B8E0-A7A55F8A1C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706" y="4119650"/>
            <a:ext cx="2352675" cy="1714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17B6AB-5D07-4DE1-8A11-7EA9C838F5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558" y="4110125"/>
            <a:ext cx="2066925" cy="17240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6D1B659-D5D5-4915-919E-A615409228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87" y="464487"/>
            <a:ext cx="2724194" cy="15992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35EA95-C9FF-4CE2-A22B-9C89C54FAE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0" y="4374531"/>
            <a:ext cx="2838450" cy="18954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E3E8AFF-1E7D-4723-9272-EAAAA95FE4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108" y="1963045"/>
            <a:ext cx="2361965" cy="1569660"/>
          </a:xfrm>
          <a:prstGeom prst="rect">
            <a:avLst/>
          </a:prstGeom>
        </p:spPr>
      </p:pic>
      <p:pic>
        <p:nvPicPr>
          <p:cNvPr id="21" name="1990s slide locations">
            <a:hlinkClick r:id="" action="ppaction://media"/>
            <a:extLst>
              <a:ext uri="{FF2B5EF4-FFF2-40B4-BE49-F238E27FC236}">
                <a16:creationId xmlns:a16="http://schemas.microsoft.com/office/drawing/2014/main" id="{A0357703-D732-4904-A14C-80707F0A35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68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3F50DE0-E0E3-4004-8E2B-E1AE2BB2CA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475472"/>
              </p:ext>
            </p:extLst>
          </p:nvPr>
        </p:nvGraphicFramePr>
        <p:xfrm>
          <a:off x="395785" y="1146412"/>
          <a:ext cx="11532357" cy="5390869"/>
        </p:xfrm>
        <a:graphic>
          <a:graphicData uri="http://schemas.openxmlformats.org/drawingml/2006/table">
            <a:tbl>
              <a:tblPr/>
              <a:tblGrid>
                <a:gridCol w="2286484">
                  <a:extLst>
                    <a:ext uri="{9D8B030D-6E8A-4147-A177-3AD203B41FA5}">
                      <a16:colId xmlns:a16="http://schemas.microsoft.com/office/drawing/2014/main" val="2981619051"/>
                    </a:ext>
                  </a:extLst>
                </a:gridCol>
                <a:gridCol w="2607886">
                  <a:extLst>
                    <a:ext uri="{9D8B030D-6E8A-4147-A177-3AD203B41FA5}">
                      <a16:colId xmlns:a16="http://schemas.microsoft.com/office/drawing/2014/main" val="2451440197"/>
                    </a:ext>
                  </a:extLst>
                </a:gridCol>
                <a:gridCol w="2185066">
                  <a:extLst>
                    <a:ext uri="{9D8B030D-6E8A-4147-A177-3AD203B41FA5}">
                      <a16:colId xmlns:a16="http://schemas.microsoft.com/office/drawing/2014/main" val="195181547"/>
                    </a:ext>
                  </a:extLst>
                </a:gridCol>
                <a:gridCol w="4452921">
                  <a:extLst>
                    <a:ext uri="{9D8B030D-6E8A-4147-A177-3AD203B41FA5}">
                      <a16:colId xmlns:a16="http://schemas.microsoft.com/office/drawing/2014/main" val="758248091"/>
                    </a:ext>
                  </a:extLst>
                </a:gridCol>
              </a:tblGrid>
              <a:tr h="429472">
                <a:tc gridSpan="4"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000" b="1" kern="140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Association Presidents During the 1990’s</a:t>
                      </a:r>
                      <a:endParaRPr lang="en-US" sz="8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14" marR="8014" marT="8014" marB="0" anchor="b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7815600"/>
                  </a:ext>
                </a:extLst>
              </a:tr>
              <a:tr h="449221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0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1990</a:t>
                      </a:r>
                      <a:endParaRPr lang="en-US" sz="8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14" marR="8014" marT="8014" marB="0" anchor="b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0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Leon C. Hallman</a:t>
                      </a:r>
                      <a:endParaRPr lang="en-US" sz="8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14" marR="8014" marT="80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0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Geography</a:t>
                      </a:r>
                      <a:endParaRPr lang="en-US" sz="8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14" marR="8014" marT="80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0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Stephen F. Austin State University</a:t>
                      </a:r>
                      <a:endParaRPr lang="en-US" sz="8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14" marR="8014" marT="8014" marB="0" anchor="b">
                    <a:lnL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4777290"/>
                  </a:ext>
                </a:extLst>
              </a:tr>
              <a:tr h="449221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0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1991</a:t>
                      </a:r>
                      <a:endParaRPr lang="en-US" sz="8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14" marR="8014" marT="8014" marB="0" anchor="b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0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Amos Simpson</a:t>
                      </a:r>
                      <a:endParaRPr lang="en-US" sz="8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14" marR="8014" marT="80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0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History</a:t>
                      </a:r>
                      <a:endParaRPr lang="en-US" sz="8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14" marR="8014" marT="80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0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University of Southwestern Louisiana</a:t>
                      </a:r>
                      <a:endParaRPr lang="en-US" sz="8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14" marR="8014" marT="8014" marB="0" anchor="b">
                    <a:lnL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979140"/>
                  </a:ext>
                </a:extLst>
              </a:tr>
              <a:tr h="449221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0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1992</a:t>
                      </a:r>
                      <a:endParaRPr lang="en-US" sz="8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14" marR="8014" marT="8014" marB="0" anchor="b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0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Ruth S. Jones</a:t>
                      </a:r>
                      <a:endParaRPr lang="en-US" sz="8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14" marR="8014" marT="80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0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Political Science</a:t>
                      </a:r>
                      <a:endParaRPr lang="en-US" sz="8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14" marR="8014" marT="80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0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Arizona State University</a:t>
                      </a:r>
                      <a:endParaRPr lang="en-US" sz="8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14" marR="8014" marT="8014" marB="0" anchor="ctr">
                    <a:lnL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5581197"/>
                  </a:ext>
                </a:extLst>
              </a:tr>
              <a:tr h="449221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0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1993</a:t>
                      </a:r>
                      <a:endParaRPr lang="en-US" sz="8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14" marR="8014" marT="8014" marB="0" anchor="b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0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Kathie Gilbert</a:t>
                      </a:r>
                      <a:endParaRPr lang="en-US" sz="8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14" marR="8014" marT="80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0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Economics</a:t>
                      </a:r>
                      <a:endParaRPr lang="en-US" sz="8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14" marR="8014" marT="80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0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Western New Mexico University</a:t>
                      </a:r>
                      <a:endParaRPr lang="en-US" sz="8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14" marR="8014" marT="8014" marB="0" anchor="b">
                    <a:lnL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7442200"/>
                  </a:ext>
                </a:extLst>
              </a:tr>
              <a:tr h="449221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0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1994</a:t>
                      </a:r>
                      <a:endParaRPr lang="en-US" sz="8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14" marR="8014" marT="8014" marB="0" anchor="b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0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Charles M. Bonjean</a:t>
                      </a:r>
                      <a:endParaRPr lang="en-US" sz="8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14" marR="8014" marT="80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0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Sociology</a:t>
                      </a:r>
                      <a:endParaRPr lang="en-US" sz="8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14" marR="8014" marT="80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0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University of Texas</a:t>
                      </a:r>
                      <a:endParaRPr lang="en-US" sz="8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14" marR="8014" marT="8014" marB="0" anchor="b">
                    <a:lnL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9203850"/>
                  </a:ext>
                </a:extLst>
              </a:tr>
              <a:tr h="449221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0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1995</a:t>
                      </a:r>
                      <a:endParaRPr lang="en-US" sz="8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14" marR="8014" marT="8014" marB="0" anchor="b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0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Elizabeth Esterchild</a:t>
                      </a:r>
                      <a:endParaRPr lang="en-US" sz="8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14" marR="8014" marT="80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0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Women’s and Gender</a:t>
                      </a:r>
                      <a:endParaRPr lang="en-US" sz="8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14" marR="8014" marT="80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0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University of North Texas</a:t>
                      </a:r>
                      <a:endParaRPr lang="en-US" sz="8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14" marR="8014" marT="8014" marB="0" anchor="b">
                    <a:lnL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5325741"/>
                  </a:ext>
                </a:extLst>
              </a:tr>
              <a:tr h="449221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0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1996</a:t>
                      </a:r>
                      <a:endParaRPr lang="en-US" sz="8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14" marR="8014" marT="8014" marB="0" anchor="b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0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Cary D. </a:t>
                      </a:r>
                      <a:r>
                        <a:rPr lang="en-US" sz="2000" b="1" kern="14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Wintz</a:t>
                      </a:r>
                      <a:endParaRPr lang="en-US" sz="8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14" marR="8014" marT="80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0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History</a:t>
                      </a:r>
                      <a:endParaRPr lang="en-US" sz="8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14" marR="8014" marT="80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0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Texas Southern University</a:t>
                      </a:r>
                      <a:endParaRPr lang="en-US" sz="8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14" marR="8014" marT="8014" marB="0" anchor="b">
                    <a:lnL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0014545"/>
                  </a:ext>
                </a:extLst>
              </a:tr>
              <a:tr h="449221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0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1997</a:t>
                      </a:r>
                      <a:endParaRPr lang="en-US" sz="8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14" marR="8014" marT="8014" marB="0" anchor="b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0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Robert L. Savage</a:t>
                      </a:r>
                      <a:endParaRPr lang="en-US" sz="8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14" marR="8014" marT="80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0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Political Science</a:t>
                      </a:r>
                      <a:endParaRPr lang="en-US" sz="8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14" marR="8014" marT="80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0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University of Arkansas</a:t>
                      </a:r>
                      <a:endParaRPr lang="en-US" sz="8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14" marR="8014" marT="8014" marB="0" anchor="b">
                    <a:lnL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2336642"/>
                  </a:ext>
                </a:extLst>
              </a:tr>
              <a:tr h="449221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0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1998</a:t>
                      </a:r>
                      <a:endParaRPr lang="en-US" sz="8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14" marR="8014" marT="8014" marB="0" anchor="b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0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Clint Johnson</a:t>
                      </a:r>
                      <a:endParaRPr lang="en-US" sz="8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14" marR="8014" marT="80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0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Economics</a:t>
                      </a:r>
                      <a:endParaRPr lang="en-US" sz="8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14" marR="8014" marT="80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0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University of Central Arkansas</a:t>
                      </a:r>
                      <a:endParaRPr lang="en-US" sz="8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14" marR="8014" marT="8014" marB="0" anchor="ctr">
                    <a:lnL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2739001"/>
                  </a:ext>
                </a:extLst>
              </a:tr>
              <a:tr h="45920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0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1999</a:t>
                      </a:r>
                      <a:endParaRPr lang="en-US" sz="8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14" marR="8014" marT="8014" marB="0" anchor="b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 Narrow" panose="020B0606020202030204" pitchFamily="34" charset="0"/>
                        </a:rPr>
                        <a:t>Larry Lyon</a:t>
                      </a:r>
                    </a:p>
                  </a:txBody>
                  <a:tcPr marL="8014" marR="8014" marT="80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 Narrow" panose="020B0606020202030204" pitchFamily="34" charset="0"/>
                        </a:rPr>
                        <a:t>Sociology </a:t>
                      </a:r>
                    </a:p>
                  </a:txBody>
                  <a:tcPr marL="8014" marR="8014" marT="80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 Narrow" panose="020B0606020202030204" pitchFamily="34" charset="0"/>
                        </a:rPr>
                        <a:t>Baylor University</a:t>
                      </a:r>
                    </a:p>
                  </a:txBody>
                  <a:tcPr marL="8014" marR="8014" marT="8014" marB="0" anchor="ctr">
                    <a:lnL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9602065"/>
                  </a:ext>
                </a:extLst>
              </a:tr>
              <a:tr h="45920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0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n-US" sz="8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14" marR="8014" marT="8014" marB="0" anchor="b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0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n-US" sz="8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14" marR="8014" marT="80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0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n-US" sz="8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14" marR="8014" marT="80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20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n-US" sz="8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14" marR="8014" marT="8014" marB="0" anchor="ctr">
                    <a:lnL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1662262"/>
                  </a:ext>
                </a:extLst>
              </a:tr>
            </a:tbl>
          </a:graphicData>
        </a:graphic>
      </p:graphicFrame>
      <p:sp>
        <p:nvSpPr>
          <p:cNvPr id="5" name="Control 1">
            <a:extLst>
              <a:ext uri="{FF2B5EF4-FFF2-40B4-BE49-F238E27FC236}">
                <a16:creationId xmlns:a16="http://schemas.microsoft.com/office/drawing/2014/main" id="{BC22072A-BC23-4365-AF26-1A5F71B2C074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15519400" y="35002788"/>
            <a:ext cx="12384088" cy="5172075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01 Smells Like Teen Spirit">
            <a:hlinkClick r:id="" action="ppaction://media"/>
            <a:extLst>
              <a:ext uri="{FF2B5EF4-FFF2-40B4-BE49-F238E27FC236}">
                <a16:creationId xmlns:a16="http://schemas.microsoft.com/office/drawing/2014/main" id="{76070B55-6628-495A-A969-76F2A26A6A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65048"/>
                  <p14:fade out="9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467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12000">
        <p15:prstTrans prst="fallOver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A941D44-64A1-4068-853D-DE679A70C0DF}"/>
              </a:ext>
            </a:extLst>
          </p:cNvPr>
          <p:cNvSpPr txBox="1"/>
          <p:nvPr/>
        </p:nvSpPr>
        <p:spPr>
          <a:xfrm>
            <a:off x="228521" y="2056239"/>
            <a:ext cx="2514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Berlin Sans FB" panose="020E0602020502020306" pitchFamily="34" charset="0"/>
              </a:rPr>
              <a:t>SSSA Presidents</a:t>
            </a:r>
          </a:p>
          <a:p>
            <a:r>
              <a:rPr lang="en-US" sz="3600" dirty="0">
                <a:latin typeface="Berlin Sans FB" panose="020E0602020502020306" pitchFamily="34" charset="0"/>
              </a:rPr>
              <a:t>1990-1999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78573A-6CF0-4BC6-884A-20C90CB4299B}"/>
              </a:ext>
            </a:extLst>
          </p:cNvPr>
          <p:cNvSpPr txBox="1"/>
          <p:nvPr/>
        </p:nvSpPr>
        <p:spPr>
          <a:xfrm>
            <a:off x="3477313" y="103442"/>
            <a:ext cx="4844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erlin Sans FB" panose="020E0602020502020306" pitchFamily="34" charset="0"/>
              </a:rPr>
              <a:t>1999:  Larry Lyon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D89B7C-1FA8-49EB-B596-474E02A47FA7}"/>
              </a:ext>
            </a:extLst>
          </p:cNvPr>
          <p:cNvSpPr txBox="1"/>
          <p:nvPr/>
        </p:nvSpPr>
        <p:spPr>
          <a:xfrm>
            <a:off x="3489686" y="125280"/>
            <a:ext cx="4638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erlin Sans FB" panose="020E0602020502020306" pitchFamily="34" charset="0"/>
              </a:rPr>
              <a:t>1990:  Leon C. Hallman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9A9DA8-3EDC-4780-A707-DFE7F0561590}"/>
              </a:ext>
            </a:extLst>
          </p:cNvPr>
          <p:cNvSpPr txBox="1"/>
          <p:nvPr/>
        </p:nvSpPr>
        <p:spPr>
          <a:xfrm>
            <a:off x="3511533" y="107040"/>
            <a:ext cx="4914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erlin Sans FB" panose="020E0602020502020306" pitchFamily="34" charset="0"/>
              </a:rPr>
              <a:t>1991: Amos Simpson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C50C3D8-68D1-4FF6-9E0A-DDF4FD28350D}"/>
              </a:ext>
            </a:extLst>
          </p:cNvPr>
          <p:cNvSpPr txBox="1"/>
          <p:nvPr/>
        </p:nvSpPr>
        <p:spPr>
          <a:xfrm>
            <a:off x="3550999" y="85081"/>
            <a:ext cx="4638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erlin Sans FB" panose="020E0602020502020306" pitchFamily="34" charset="0"/>
              </a:rPr>
              <a:t>1992:  Ruth S. Jones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C7F8CA1-5635-45A6-B9F3-D441E8196F36}"/>
              </a:ext>
            </a:extLst>
          </p:cNvPr>
          <p:cNvSpPr txBox="1"/>
          <p:nvPr/>
        </p:nvSpPr>
        <p:spPr>
          <a:xfrm>
            <a:off x="3489686" y="101678"/>
            <a:ext cx="3828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erlin Sans FB" panose="020E0602020502020306" pitchFamily="34" charset="0"/>
              </a:rPr>
              <a:t>1993: Kathie Gilbert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13E4B82-438A-41E2-A7CC-73623AC7C8B5}"/>
              </a:ext>
            </a:extLst>
          </p:cNvPr>
          <p:cNvSpPr txBox="1"/>
          <p:nvPr/>
        </p:nvSpPr>
        <p:spPr>
          <a:xfrm>
            <a:off x="3455237" y="143862"/>
            <a:ext cx="4569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erlin Sans FB" panose="020E0602020502020306" pitchFamily="34" charset="0"/>
              </a:rPr>
              <a:t>1994:  Charles M. Bonjean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000D8E-CE79-406E-AE61-D141813A7E4B}"/>
              </a:ext>
            </a:extLst>
          </p:cNvPr>
          <p:cNvSpPr txBox="1"/>
          <p:nvPr/>
        </p:nvSpPr>
        <p:spPr>
          <a:xfrm>
            <a:off x="3489686" y="68683"/>
            <a:ext cx="4543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erlin Sans FB" panose="020E0602020502020306" pitchFamily="34" charset="0"/>
              </a:rPr>
              <a:t>1995:  Elizabeth Esterchild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0C5196B-CFC4-445C-82F7-0E88E8AFEA62}"/>
              </a:ext>
            </a:extLst>
          </p:cNvPr>
          <p:cNvSpPr txBox="1"/>
          <p:nvPr/>
        </p:nvSpPr>
        <p:spPr>
          <a:xfrm>
            <a:off x="3567746" y="98750"/>
            <a:ext cx="3828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erlin Sans FB" panose="020E0602020502020306" pitchFamily="34" charset="0"/>
              </a:rPr>
              <a:t>1996: Cary D. </a:t>
            </a:r>
            <a:r>
              <a:rPr lang="en-US" sz="3200" dirty="0" err="1">
                <a:latin typeface="Berlin Sans FB" panose="020E0602020502020306" pitchFamily="34" charset="0"/>
              </a:rPr>
              <a:t>Wintz</a:t>
            </a:r>
            <a:endParaRPr lang="en-US" sz="3200" dirty="0">
              <a:latin typeface="Berlin Sans FB" panose="020E0602020502020306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D595EEE-DD75-43E1-8AE2-4DECB5CBD283}"/>
              </a:ext>
            </a:extLst>
          </p:cNvPr>
          <p:cNvSpPr txBox="1"/>
          <p:nvPr/>
        </p:nvSpPr>
        <p:spPr>
          <a:xfrm>
            <a:off x="3487120" y="154076"/>
            <a:ext cx="4734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erlin Sans FB" panose="020E0602020502020306" pitchFamily="34" charset="0"/>
              </a:rPr>
              <a:t>1997:  Robert L. Savage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1C346CE-10A1-4AC9-8B12-6CC6A05EA306}"/>
              </a:ext>
            </a:extLst>
          </p:cNvPr>
          <p:cNvSpPr txBox="1"/>
          <p:nvPr/>
        </p:nvSpPr>
        <p:spPr>
          <a:xfrm>
            <a:off x="3503025" y="107303"/>
            <a:ext cx="5048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erlin Sans FB" panose="020E0602020502020306" pitchFamily="34" charset="0"/>
              </a:rPr>
              <a:t>1998:  Clint Johnson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48DB35-C74F-47B7-B929-FC14AC3C37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39" t="18470" b="18498"/>
          <a:stretch/>
        </p:blipFill>
        <p:spPr>
          <a:xfrm>
            <a:off x="4647501" y="984203"/>
            <a:ext cx="2177529" cy="47112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1411F1-C080-4CFD-95F7-67C231FFF7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34"/>
          <a:stretch/>
        </p:blipFill>
        <p:spPr>
          <a:xfrm>
            <a:off x="3855305" y="933892"/>
            <a:ext cx="3584574" cy="52677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AC9B7C-8183-40C8-BA80-965BB84155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095" y="821495"/>
            <a:ext cx="4437029" cy="44370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0D947B-3CFC-4F89-893D-C0E04F6F65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245" y="1105868"/>
            <a:ext cx="4011581" cy="40115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75EEA6-1335-4003-A98B-8669889A4D2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7022"/>
          <a:stretch/>
        </p:blipFill>
        <p:spPr>
          <a:xfrm>
            <a:off x="3884127" y="1001838"/>
            <a:ext cx="4243819" cy="39972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D156B6D-6B98-43B1-A5D8-2577BFEDBD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041" y="888780"/>
            <a:ext cx="3750578" cy="38095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F6D8214-EB49-4F7F-9F66-217A529F1A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242" y="1105868"/>
            <a:ext cx="2857774" cy="37478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6BD3E98-9550-42CC-9071-AF6F28BAD6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834" y="859727"/>
            <a:ext cx="3196045" cy="374094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F4D227B-AC5D-4EBA-9EFC-08E08F2A113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600" y="1153342"/>
            <a:ext cx="2738361" cy="377333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AA0E555-FD56-4B76-AB4B-5042313D1B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692" y="897333"/>
            <a:ext cx="4056637" cy="4056637"/>
          </a:xfrm>
          <a:prstGeom prst="rect">
            <a:avLst/>
          </a:prstGeom>
        </p:spPr>
      </p:pic>
      <p:pic>
        <p:nvPicPr>
          <p:cNvPr id="4" name="09. It's In The Way That You Use It">
            <a:hlinkClick r:id="" action="ppaction://media"/>
            <a:extLst>
              <a:ext uri="{FF2B5EF4-FFF2-40B4-BE49-F238E27FC236}">
                <a16:creationId xmlns:a16="http://schemas.microsoft.com/office/drawing/2014/main" id="{2A9C31C1-7689-4A8C-913F-EFDE995AD47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6577.1428"/>
                  <p14:fade out="5375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97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xit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xit" presetSubtype="0" fill="hold" grpId="3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grpId="1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exit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15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15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xit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exit" presetSubtype="0" fill="hold" grpId="1" nodeType="withEffect">
                                  <p:stCondLst>
                                    <p:cond delay="1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20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21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nodeType="withEffect">
                                  <p:stCondLst>
                                    <p:cond delay="2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exit" presetSubtype="0" fill="hold" grpId="1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nodeType="withEffect">
                                  <p:stCondLst>
                                    <p:cond delay="26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xit" presetSubtype="0" fill="hold" nodeType="withEffect">
                                  <p:stCondLst>
                                    <p:cond delay="2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2" presetClass="exit" presetSubtype="0" fill="hold" grpId="1" nodeType="withEffect">
                                  <p:stCondLst>
                                    <p:cond delay="3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312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nodeType="withEffect">
                                  <p:stCondLst>
                                    <p:cond delay="317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xit" presetSubtype="0" fill="hold" nodeType="withEffect">
                                  <p:stCondLst>
                                    <p:cond delay="34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42" presetClass="exit" presetSubtype="0" fill="hold" grpId="1" nodeType="withEffect">
                                  <p:stCondLst>
                                    <p:cond delay="35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42" presetClass="entr" presetSubtype="0" fill="hold" grpId="0" nodeType="withEffect">
                                  <p:stCondLst>
                                    <p:cond delay="3625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2" presetClass="entr" presetSubtype="0" fill="hold" nodeType="withEffect">
                                  <p:stCondLst>
                                    <p:cond delay="367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2" presetClass="exit" presetSubtype="0" fill="hold" nodeType="withEffect">
                                  <p:stCondLst>
                                    <p:cond delay="39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42" presetClass="exit" presetSubtype="0" fill="hold" grpId="1" nodeType="withEffect">
                                  <p:stCondLst>
                                    <p:cond delay="40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42" presetClass="entr" presetSubtype="0" fill="hold" grpId="0" nodeType="withEffect">
                                  <p:stCondLst>
                                    <p:cond delay="412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nodeType="withEffect">
                                  <p:stCondLst>
                                    <p:cond delay="4175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2" presetClass="exit" presetSubtype="0" fill="hold" nodeType="withEffect">
                                  <p:stCondLst>
                                    <p:cond delay="44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42" presetClass="exit" presetSubtype="0" fill="hold" grpId="1" nodeType="withEffect">
                                  <p:stCondLst>
                                    <p:cond delay="45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42" presetClass="entr" presetSubtype="0" fill="hold" grpId="0" nodeType="withEffect">
                                  <p:stCondLst>
                                    <p:cond delay="4625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42" presetClass="entr" presetSubtype="0" fill="hold" nodeType="withEffect">
                                  <p:stCondLst>
                                    <p:cond delay="4675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42" presetClass="exit" presetSubtype="0" fill="hold" nodeType="withEffect">
                                  <p:stCondLst>
                                    <p:cond delay="49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42" presetClass="exit" presetSubtype="0" fill="hold" grpId="1" nodeType="withEffect">
                                  <p:stCondLst>
                                    <p:cond delay="5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2" grpId="1"/>
      <p:bldP spid="21" grpId="2"/>
      <p:bldP spid="21" grpId="3"/>
      <p:bldP spid="24" grpId="0"/>
      <p:bldP spid="24" grpId="1"/>
      <p:bldP spid="27" grpId="0"/>
      <p:bldP spid="27" grpId="1"/>
      <p:bldP spid="30" grpId="0"/>
      <p:bldP spid="30" grpId="1"/>
      <p:bldP spid="33" grpId="0"/>
      <p:bldP spid="33" grpId="1"/>
      <p:bldP spid="36" grpId="0"/>
      <p:bldP spid="36" grpId="1"/>
      <p:bldP spid="39" grpId="0"/>
      <p:bldP spid="39" grpId="1"/>
      <p:bldP spid="42" grpId="0"/>
      <p:bldP spid="42" grpId="1"/>
      <p:bldP spid="45" grpId="0"/>
      <p:bldP spid="4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990s slide 9">
            <a:hlinkClick r:id="" action="ppaction://media"/>
            <a:extLst>
              <a:ext uri="{FF2B5EF4-FFF2-40B4-BE49-F238E27FC236}">
                <a16:creationId xmlns:a16="http://schemas.microsoft.com/office/drawing/2014/main" id="{EB8CB172-6408-4E0B-99BB-644A77B56B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7F8484-003E-44DA-B86A-6248D3D0AE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848" y="849380"/>
            <a:ext cx="7202078" cy="53946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68062B-781A-4C32-B404-F0FA124881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645" y="460140"/>
            <a:ext cx="4468305" cy="57838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3E8920-E78D-45BF-8D9C-9F41B4BF42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258" y="956041"/>
            <a:ext cx="7975078" cy="50525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CA56E5-5959-49C2-BE8E-6348AD73A5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466" y="1007629"/>
            <a:ext cx="8345067" cy="46888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DC4A7A-D39F-4A8B-87A2-CCC26F5792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186" y="812349"/>
            <a:ext cx="4992052" cy="51962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E0029B-C3A8-43C3-B9D8-B97350627B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781" y="793893"/>
            <a:ext cx="3695308" cy="51734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32A37B1-A0D0-4DFB-A20D-6739C611B8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840" y="1366888"/>
            <a:ext cx="7216013" cy="43296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7440A4B-45A9-49A3-9A68-B468D7BBE1D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478" y="1118025"/>
            <a:ext cx="7371167" cy="45969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D8D310F-2A8F-48C1-8C2B-A1752446789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926" y="1352756"/>
            <a:ext cx="5159104" cy="389932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6D0D341-8C64-4DC9-8EDA-57B44A9FD7B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632" y="923138"/>
            <a:ext cx="8717413" cy="492723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E328B5-79B3-4B70-92D5-AC41532A54D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158" y="903587"/>
            <a:ext cx="5132301" cy="513230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B5351C2-8FF9-4AB5-AD6B-911F482A47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754" y="1656993"/>
            <a:ext cx="8546641" cy="478611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86E7AF3-BFBA-4644-85EB-C7DA7CFF225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602" y="812349"/>
            <a:ext cx="3815854" cy="561033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917E170-1D76-4EF4-B33B-67211460A7D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319" y="755958"/>
            <a:ext cx="5541711" cy="554171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7F8B8FB-9CD3-4C4F-9C7F-188122989A0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165" y="833247"/>
            <a:ext cx="5467831" cy="54678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BF1A8A-043E-468D-9B2B-056FB270CC8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233" y="883160"/>
            <a:ext cx="3695307" cy="5042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F16738-E296-4A28-BFA6-3590311C3F6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478" y="888125"/>
            <a:ext cx="6667500" cy="50006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EB1C170-707B-43BF-A6EC-4764476A1FC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589" y="627345"/>
            <a:ext cx="3885373" cy="583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90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5000"/>
    </mc:Choice>
    <mc:Fallback xmlns="">
      <p:transition advClick="0" advTm="4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xit" presetSubtype="1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xit" presetSubtype="1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xit" presetSubtype="10" fill="hold" nodeType="withEffect">
                                  <p:stCondLst>
                                    <p:cond delay="92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10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xit" presetSubtype="1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xit" presetSubtype="1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nodeType="withEffect">
                                  <p:stCondLst>
                                    <p:cond delay="197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20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xit" presetSubtype="10" fill="hold" nodeType="withEffect">
                                  <p:stCondLst>
                                    <p:cond delay="236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24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xit" presetSubtype="10" fill="hold" nodeType="withEffect">
                                  <p:stCondLst>
                                    <p:cond delay="272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28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xit" presetSubtype="10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xit" presetSubtype="10" fill="hold" nodeType="withEffect">
                                  <p:stCondLst>
                                    <p:cond delay="34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35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xit" presetSubtype="10" fill="hold" nodeType="withEffect">
                                  <p:stCondLst>
                                    <p:cond delay="382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nodeType="withEffect">
                                  <p:stCondLst>
                                    <p:cond delay="39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xit" presetSubtype="10" fill="hold" nodeType="withEffect">
                                  <p:stCondLst>
                                    <p:cond delay="41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42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xit" presetSubtype="10" fill="hold" nodeType="withEffect">
                                  <p:stCondLst>
                                    <p:cond delay="452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nodeType="withEffect">
                                  <p:stCondLst>
                                    <p:cond delay="46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xit" presetSubtype="10" fill="hold" nodeType="withEffect">
                                  <p:stCondLst>
                                    <p:cond delay="49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xit" presetSubtype="10" fill="hold" nodeType="withEffect">
                                  <p:stCondLst>
                                    <p:cond delay="52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nodeType="withEffect">
                                  <p:stCondLst>
                                    <p:cond delay="54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nodeType="withEffect">
                                  <p:stCondLst>
                                    <p:cond delay="55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nodeType="withEffect">
                                  <p:stCondLst>
                                    <p:cond delay="567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57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4587</TotalTime>
  <Words>272</Words>
  <Application>Microsoft Office PowerPoint</Application>
  <PresentationFormat>Widescreen</PresentationFormat>
  <Paragraphs>89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Arial Narrow</vt:lpstr>
      <vt:lpstr>Berlin Sans FB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Birth of a New Organization</dc:title>
  <dc:creator>Dietz, Tracy</dc:creator>
  <cp:lastModifiedBy>Dietz, Tracy</cp:lastModifiedBy>
  <cp:revision>348</cp:revision>
  <dcterms:created xsi:type="dcterms:W3CDTF">2021-01-05T21:39:25Z</dcterms:created>
  <dcterms:modified xsi:type="dcterms:W3CDTF">2021-05-10T20:12:37Z</dcterms:modified>
</cp:coreProperties>
</file>