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8" r:id="rId6"/>
    <p:sldId id="269" r:id="rId7"/>
    <p:sldId id="270" r:id="rId8"/>
    <p:sldId id="261" r:id="rId9"/>
    <p:sldId id="266" r:id="rId10"/>
    <p:sldId id="263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529" autoAdjust="0"/>
  </p:normalViewPr>
  <p:slideViewPr>
    <p:cSldViewPr snapToGrid="0">
      <p:cViewPr varScale="1">
        <p:scale>
          <a:sx n="62" d="100"/>
          <a:sy n="62" d="100"/>
        </p:scale>
        <p:origin x="8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F0E57-AD53-4C5F-AE49-FBAD7AC58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BF7463-D84B-4BC0-B009-69F3148A9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3010F-468B-46D1-8469-16CC64CF7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A6F07-098B-4CBD-BF9E-7DB84BB17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67C7C-6F38-4D62-8563-DA4131F13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9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9D6C3-9605-4A58-A9CC-CADC513EE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0FB11C-725C-4395-B20C-64F4118ED0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10D0F-9ED8-476A-8AE5-2D1A34144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12AB3-ADC8-47DC-AFED-2EC50458D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BA941-41B7-4592-89A6-040B461BA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35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F69255-B0A8-4D92-85FB-791297D6E8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87F78-1517-4B9C-8101-31604E26D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7CB70-42DB-485C-9A77-5C3FB3B6D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6A786-50E9-4DDE-92C2-B03D654C2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9065E-D4ED-4776-AD3C-BE0C30BD4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91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11DA1-9C2B-48C4-9469-9E0E42B1A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FC96-11D9-44C1-B6BA-A40B8057B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32CFD-013F-4C5E-9BDA-A0F6C17D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5BEE7-3A0C-4DBE-B195-605B2F3E9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A0D6D-0518-4CAD-8E11-6505FAD6D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05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5E65B-D672-44E7-AE2A-5F9F29DCE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5DD37-ABB1-4D2E-9B57-370C2390E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E1B52-DDDA-4C7C-AA87-DA1482230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C9076-6F89-4207-82DA-15975035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8CF68-01E3-495F-861A-C165AAE84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44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D3547-6E3D-4A48-A874-A9874507E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4AF61-BA6C-490C-BA5B-ED0A5B158A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DBCF2D-5E26-488D-B707-B5AF1F36A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A03F5-EDB5-4D2D-A959-DA6B4238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6C103-C98D-4FB1-BF73-8D073B12F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F8A9B6-C132-46ED-838D-6B151BD31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45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905B0-4786-4713-8B63-88A46259E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0409B4-D9E6-40DC-AC1E-C15B2B4DD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B9816B-8361-4782-A60C-5DBD28018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2ED407-C523-48A0-BB77-EA2EE0225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62C7F2-65E7-4EB5-B1FF-3AB6B4112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F97AB-F6A7-4BA3-B8A1-A1AD7BE82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3E68FD-9F0C-43FE-99CC-BDFABCFDC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908547-455F-4FD7-99DA-E77C485D2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54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29F26-A55E-4E32-8F39-628CF649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52E31F-5A3A-414B-91D5-5A4085ED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A96C8-76AF-4983-99C2-D15B00B14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F5BE8-E380-4957-A95E-E2ACA411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7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D8E982-D5F3-4887-B178-4C8E4AF6A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927998-051C-405C-8FB8-9F0DE2C9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D33C8-5524-4190-958F-271B94C7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64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62568-2F80-4146-A5C9-C57943A07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02A18-F1B6-4C5D-BFEB-1A058B6DC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9F29A-06E8-4196-88D7-CC864F1A7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02DDB-E5F9-4B63-BB64-47A75D7C9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334876-BF6B-4B4F-AA5E-B74FB865B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91F9A-EADA-4940-922C-23A7F6F61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72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D6923-0CB5-416F-B382-FE574E34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E8477D-846E-428F-8BEA-7292A85DF5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75F066-789F-45AF-9E5C-AEEA106C8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5A884-CEF2-448B-8ECE-595AE6B95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F413A7-DF8D-4FEA-85F0-3733BD8F9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23ABC-F212-4D59-8657-0C1D33180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45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B4360B-B331-4252-9E09-70B435A7B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4E7BCE-3A88-4E39-AF14-6DFEC0228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0C5DF-A341-4767-BE97-4E7E599BFD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D2064-F9C8-42CD-A309-400A1E3B9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4FCE1-A8C5-45A2-9E91-983C823F4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0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4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jpg"/><Relationship Id="rId12" Type="http://schemas.openxmlformats.org/officeDocument/2006/relationships/image" Target="../media/image43.jp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jpg"/><Relationship Id="rId11" Type="http://schemas.openxmlformats.org/officeDocument/2006/relationships/image" Target="../media/image42.png"/><Relationship Id="rId5" Type="http://schemas.openxmlformats.org/officeDocument/2006/relationships/image" Target="../media/image36.jpg"/><Relationship Id="rId10" Type="http://schemas.openxmlformats.org/officeDocument/2006/relationships/image" Target="../media/image41.jpg"/><Relationship Id="rId4" Type="http://schemas.openxmlformats.org/officeDocument/2006/relationships/image" Target="../media/image2.png"/><Relationship Id="rId9" Type="http://schemas.openxmlformats.org/officeDocument/2006/relationships/image" Target="../media/image40.jp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g"/><Relationship Id="rId12" Type="http://schemas.openxmlformats.org/officeDocument/2006/relationships/image" Target="../media/image2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2.jpg"/><Relationship Id="rId11" Type="http://schemas.openxmlformats.org/officeDocument/2006/relationships/image" Target="../media/image27.pn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Relationship Id="rId1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 - Give a Little Bit ">
            <a:hlinkClick r:id="" action="ppaction://media"/>
            <a:extLst>
              <a:ext uri="{FF2B5EF4-FFF2-40B4-BE49-F238E27FC236}">
                <a16:creationId xmlns:a16="http://schemas.microsoft.com/office/drawing/2014/main" id="{D8D0FAE3-7700-437E-9BA3-0585A52DE0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7199.1562"/>
                  <p14:fade ou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6390" y="3499104"/>
            <a:ext cx="609600" cy="6096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9FE5D9C-E644-4E0B-AF50-7F8E18F7D53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1008063"/>
            <a:ext cx="12192000" cy="1655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latin typeface="Berlin Sans FB" panose="020E0602020502020306" pitchFamily="34" charset="0"/>
              </a:rPr>
              <a:t>The 1970s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E4E812-F192-4C93-8262-1C075C4DED1A}"/>
              </a:ext>
            </a:extLst>
          </p:cNvPr>
          <p:cNvSpPr txBox="1"/>
          <p:nvPr/>
        </p:nvSpPr>
        <p:spPr>
          <a:xfrm>
            <a:off x="170121" y="3413420"/>
            <a:ext cx="11802139" cy="110799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5F5F5F"/>
            </a:solidFill>
          </a:ln>
          <a:effectLst>
            <a:glow rad="101600">
              <a:schemeClr val="bg2">
                <a:lumMod val="5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CC99"/>
                </a:solidFill>
              </a:rPr>
              <a:t>The Me Decade</a:t>
            </a:r>
          </a:p>
        </p:txBody>
      </p:sp>
    </p:spTree>
    <p:extLst>
      <p:ext uri="{BB962C8B-B14F-4D97-AF65-F5344CB8AC3E}">
        <p14:creationId xmlns:p14="http://schemas.microsoft.com/office/powerpoint/2010/main" val="13026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D2142C-F6A2-4802-9F58-87EA9745D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19" y="663266"/>
            <a:ext cx="3133616" cy="5688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0BE31D-CA0C-4BB2-8883-658D86A04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4951" y="3714779"/>
            <a:ext cx="2570376" cy="2461887"/>
          </a:xfrm>
          <a:prstGeom prst="rect">
            <a:avLst/>
          </a:prstGeom>
        </p:spPr>
      </p:pic>
      <p:pic>
        <p:nvPicPr>
          <p:cNvPr id="16" name="1970s slide 10">
            <a:hlinkClick r:id="" action="ppaction://media"/>
            <a:extLst>
              <a:ext uri="{FF2B5EF4-FFF2-40B4-BE49-F238E27FC236}">
                <a16:creationId xmlns:a16="http://schemas.microsoft.com/office/drawing/2014/main" id="{A86FDE58-0756-4031-99F8-2E8AC6667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1592" y="1723491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63D6D6-E56D-4DCD-9679-7B464428C7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1192" y="3714779"/>
            <a:ext cx="2028571" cy="2266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8DB834-5463-4E83-AD20-E360FFE5A2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6795" y="3586209"/>
            <a:ext cx="2815715" cy="25904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E10A6B-6018-4717-8188-3BB100A660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8357" y="488605"/>
            <a:ext cx="2976756" cy="21905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E92B36-C40A-4684-88C1-D0AF3D3A95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20786" y="390292"/>
            <a:ext cx="4318439" cy="12684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5AC9BD-48B1-4D35-93B1-50A74552B098}"/>
              </a:ext>
            </a:extLst>
          </p:cNvPr>
          <p:cNvSpPr txBox="1"/>
          <p:nvPr/>
        </p:nvSpPr>
        <p:spPr>
          <a:xfrm>
            <a:off x="7818120" y="2028291"/>
            <a:ext cx="4157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1978, the Association began announcing conference themes</a:t>
            </a:r>
          </a:p>
        </p:txBody>
      </p:sp>
    </p:spTree>
    <p:extLst>
      <p:ext uri="{BB962C8B-B14F-4D97-AF65-F5344CB8AC3E}">
        <p14:creationId xmlns:p14="http://schemas.microsoft.com/office/powerpoint/2010/main" val="210132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01 - Give a Little Bit ">
            <a:hlinkClick r:id="" action="ppaction://media"/>
            <a:extLst>
              <a:ext uri="{FF2B5EF4-FFF2-40B4-BE49-F238E27FC236}">
                <a16:creationId xmlns:a16="http://schemas.microsoft.com/office/drawing/2014/main" id="{371798FE-48FB-48B4-A9AB-4C8C0707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285" end="72246.1562"/>
                  <p14:fade out="1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866" y="3280197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262CB0-66FC-4003-9474-A7D38D2E9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5" y="1822094"/>
            <a:ext cx="11576305" cy="27335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387B7B-95B4-4CB3-8F6F-7A27410122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155" y="1210798"/>
            <a:ext cx="4739004" cy="49141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CD0563-3A31-42B3-B2ED-3393ACD38E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066" y="238751"/>
            <a:ext cx="8577072" cy="56608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B4E8FD-BAD8-4083-AFF5-FF5D888A10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666" y="2782959"/>
            <a:ext cx="5213502" cy="34628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964AFE-9D7E-4271-804D-8BFF941EFC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87" y="819393"/>
            <a:ext cx="4424857" cy="442982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AA740F-9A75-4CB2-AB1B-90A231AD26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89" y="3980595"/>
            <a:ext cx="4424858" cy="26113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C45FA0-BA53-4E4C-AA86-678AAB429D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995" y="251825"/>
            <a:ext cx="2991830" cy="45699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DE0731-70EE-4264-B4DE-E238D3C6DA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271" y="3369046"/>
            <a:ext cx="5215005" cy="27335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61AA11-4C42-4B45-A75F-A9E1CBD753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5" y="141165"/>
            <a:ext cx="4549861" cy="36237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9DE5C3-BA8B-4536-800F-AF31C51F3E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94" y="487546"/>
            <a:ext cx="10160744" cy="59510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87072941"/>
      </p:ext>
    </p:extLst>
  </p:cSld>
  <p:clrMapOvr>
    <a:masterClrMapping/>
  </p:clrMapOvr>
  <p:transition spd="med" advClick="0" advTm="1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6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nodeType="withEffect">
                                  <p:stCondLst>
                                    <p:cond delay="15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5" presetClass="entr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970s slide 2">
            <a:hlinkClick r:id="" action="ppaction://media"/>
            <a:extLst>
              <a:ext uri="{FF2B5EF4-FFF2-40B4-BE49-F238E27FC236}">
                <a16:creationId xmlns:a16="http://schemas.microsoft.com/office/drawing/2014/main" id="{091E88CF-2906-4097-B278-CC4225953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9EA665-62B7-497A-AABE-8CA9BD83F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77" y="346953"/>
            <a:ext cx="5131020" cy="35558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5343F0-222C-43D3-8EFA-A32E33912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539" y="2801379"/>
            <a:ext cx="5524179" cy="370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57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fallOve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970s slide 3">
            <a:hlinkClick r:id="" action="ppaction://media"/>
            <a:extLst>
              <a:ext uri="{FF2B5EF4-FFF2-40B4-BE49-F238E27FC236}">
                <a16:creationId xmlns:a16="http://schemas.microsoft.com/office/drawing/2014/main" id="{558A8D22-D1A3-4641-8D34-D196B6529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2B0B57-3160-4F4E-B86D-36244F009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8745" y="3811398"/>
            <a:ext cx="3742857" cy="24952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622429-38FA-430F-935E-A41194DFF1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13" y="4444208"/>
            <a:ext cx="2910095" cy="1869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B3BB54-0EFD-4CF7-A77E-C070F11DD8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035" y="153798"/>
            <a:ext cx="4223485" cy="2375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0462E4-4199-44CE-BDF8-5C11AA6A5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" y="544731"/>
            <a:ext cx="4602685" cy="351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6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chine-Gun-Automatic-Fire-A-www.fesliyanstudios.com">
            <a:hlinkClick r:id="" action="ppaction://media"/>
            <a:extLst>
              <a:ext uri="{FF2B5EF4-FFF2-40B4-BE49-F238E27FC236}">
                <a16:creationId xmlns:a16="http://schemas.microsoft.com/office/drawing/2014/main" id="{7ADE16F0-8754-4A5D-9F53-6800BD3D9B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7664" y="2779776"/>
            <a:ext cx="609600" cy="609600"/>
          </a:xfrm>
          <a:prstGeom prst="rect">
            <a:avLst/>
          </a:prstGeom>
        </p:spPr>
      </p:pic>
      <p:pic>
        <p:nvPicPr>
          <p:cNvPr id="8" name="Loud-Military-Helicopter-A1-www.fesliyanstudios.com">
            <a:hlinkClick r:id="" action="ppaction://media"/>
            <a:extLst>
              <a:ext uri="{FF2B5EF4-FFF2-40B4-BE49-F238E27FC236}">
                <a16:creationId xmlns:a16="http://schemas.microsoft.com/office/drawing/2014/main" id="{6C5AC04A-D623-4448-AE74-69915A488F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FDDEF4-54B7-48D0-994B-F39628E34D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148" y="746516"/>
            <a:ext cx="11913704" cy="536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3000">
        <p:fade/>
      </p:transition>
    </mc:Choice>
    <mc:Fallback xmlns="">
      <p:transition spd="med" advClick="0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CEDC72-D268-47DF-A727-6D19116C4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849" y="3750467"/>
            <a:ext cx="4114286" cy="25333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EA8869-DFA9-4BEC-9C51-6A41D226B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626" y="404149"/>
            <a:ext cx="4628571" cy="2657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2C9EB7-CABD-4E98-AA3F-E3C45E8F68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22" y="213339"/>
            <a:ext cx="2396995" cy="3215661"/>
          </a:xfrm>
          <a:prstGeom prst="rect">
            <a:avLst/>
          </a:prstGeom>
        </p:spPr>
      </p:pic>
      <p:pic>
        <p:nvPicPr>
          <p:cNvPr id="5" name="1970s slide 5">
            <a:hlinkClick r:id="" action="ppaction://media"/>
            <a:extLst>
              <a:ext uri="{FF2B5EF4-FFF2-40B4-BE49-F238E27FC236}">
                <a16:creationId xmlns:a16="http://schemas.microsoft.com/office/drawing/2014/main" id="{50204A7A-4F57-4EFF-B661-28F67BC8E5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AC7C8C-245A-48BC-929A-102106239A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9983" y="2640812"/>
            <a:ext cx="2600000" cy="1761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7E55DA-D618-45AB-86F2-2B45FD30F1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089" y="3429001"/>
            <a:ext cx="2118599" cy="318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9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3000">
        <p:split orient="vert"/>
      </p:transition>
    </mc:Choice>
    <mc:Fallback xmlns="">
      <p:transition spd="slow" advClick="0" advTm="4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970s slide 6">
            <a:hlinkClick r:id="" action="ppaction://media"/>
            <a:extLst>
              <a:ext uri="{FF2B5EF4-FFF2-40B4-BE49-F238E27FC236}">
                <a16:creationId xmlns:a16="http://schemas.microsoft.com/office/drawing/2014/main" id="{A4A3266C-46DF-43F4-A9CE-A301CDC6A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24514B-16BE-49F3-85EF-6071949C5A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290"/>
          <a:stretch/>
        </p:blipFill>
        <p:spPr>
          <a:xfrm>
            <a:off x="405558" y="346449"/>
            <a:ext cx="4994598" cy="58094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8B0A8A-11D7-4535-BE1C-F42727A550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57" y="346449"/>
            <a:ext cx="33782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8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6000">
        <p14:reveal/>
      </p:transition>
    </mc:Choice>
    <mc:Fallback xmlns="">
      <p:transition spd="slow" advClick="0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970s slide 7">
            <a:hlinkClick r:id="" action="ppaction://media"/>
            <a:extLst>
              <a:ext uri="{FF2B5EF4-FFF2-40B4-BE49-F238E27FC236}">
                <a16:creationId xmlns:a16="http://schemas.microsoft.com/office/drawing/2014/main" id="{F95D61B4-F25F-4AC5-824B-85DA51558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813D36-5AB0-4185-B783-7199D77CE2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084"/>
          <a:stretch/>
        </p:blipFill>
        <p:spPr>
          <a:xfrm>
            <a:off x="4072915" y="516431"/>
            <a:ext cx="3436569" cy="5686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245E94-4B86-4A57-8F43-89328B1892E1}"/>
              </a:ext>
            </a:extLst>
          </p:cNvPr>
          <p:cNvSpPr txBox="1"/>
          <p:nvPr/>
        </p:nvSpPr>
        <p:spPr>
          <a:xfrm>
            <a:off x="669698" y="677570"/>
            <a:ext cx="2946400" cy="5078313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“During the period of abundance, any department head could get the resources needed if a good cause could be made for them.  In the extreme case, an informant described administrators asking a room full of chairpersons, ‘Who wants a new position</a:t>
            </a:r>
            <a:r>
              <a:rPr lang="en-US"/>
              <a:t>?’ and allocating </a:t>
            </a:r>
            <a:r>
              <a:rPr lang="en-US" dirty="0"/>
              <a:t>the positions to those who raised their hands.”  </a:t>
            </a:r>
            <a:r>
              <a:rPr lang="en-US" i="1" dirty="0"/>
              <a:t>excerpt from Rubin, Irene. (1977). Universities in stress:  Decision making under conditions of reduced resources.  Social Science Quarterly, 58(2), 242-54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A7DF1A-34A3-4F10-A2A9-7F8A03D88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142" y="911964"/>
            <a:ext cx="3571429" cy="4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10989"/>
      </p:ext>
    </p:extLst>
  </p:cSld>
  <p:clrMapOvr>
    <a:masterClrMapping/>
  </p:clrMapOvr>
  <p:transition spd="slow" advClick="0" advTm="4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70s slide 8">
            <a:hlinkClick r:id="" action="ppaction://media"/>
            <a:extLst>
              <a:ext uri="{FF2B5EF4-FFF2-40B4-BE49-F238E27FC236}">
                <a16:creationId xmlns:a16="http://schemas.microsoft.com/office/drawing/2014/main" id="{21CEA8AA-B6BA-4A2B-8593-C139FA31F2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F51949-5586-404C-802D-27604F1CB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341" y="1100244"/>
            <a:ext cx="11101728" cy="424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67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fallOver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108B38A-4010-40C2-8F80-827070C2028A}"/>
              </a:ext>
            </a:extLst>
          </p:cNvPr>
          <p:cNvSpPr txBox="1"/>
          <p:nvPr/>
        </p:nvSpPr>
        <p:spPr>
          <a:xfrm>
            <a:off x="3253331" y="341396"/>
            <a:ext cx="5268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1970:  Hiram J. Friedsam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56B077-440D-4225-B883-E686F2F71FA6}"/>
              </a:ext>
            </a:extLst>
          </p:cNvPr>
          <p:cNvSpPr txBox="1"/>
          <p:nvPr/>
        </p:nvSpPr>
        <p:spPr>
          <a:xfrm>
            <a:off x="3221707" y="316124"/>
            <a:ext cx="5268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erlin Sans FB" panose="020E0602020502020306" pitchFamily="34" charset="0"/>
              </a:rPr>
              <a:t>1975: James Reese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432C39-23C7-4930-9923-41485C8552DC}"/>
              </a:ext>
            </a:extLst>
          </p:cNvPr>
          <p:cNvSpPr txBox="1"/>
          <p:nvPr/>
        </p:nvSpPr>
        <p:spPr>
          <a:xfrm>
            <a:off x="3378816" y="367977"/>
            <a:ext cx="4443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erlin Sans FB" panose="020E0602020502020306" pitchFamily="34" charset="0"/>
              </a:rPr>
              <a:t>1976: W. G. </a:t>
            </a:r>
            <a:r>
              <a:rPr lang="en-US" sz="3600" dirty="0" err="1">
                <a:latin typeface="Berlin Sans FB" panose="020E0602020502020306" pitchFamily="34" charset="0"/>
              </a:rPr>
              <a:t>Steglich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C57586-DD3A-44B0-85D8-33B1FC76DE89}"/>
              </a:ext>
            </a:extLst>
          </p:cNvPr>
          <p:cNvSpPr txBox="1"/>
          <p:nvPr/>
        </p:nvSpPr>
        <p:spPr>
          <a:xfrm>
            <a:off x="3388851" y="354542"/>
            <a:ext cx="4097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erlin Sans FB" panose="020E0602020502020306" pitchFamily="34" charset="0"/>
              </a:rPr>
              <a:t>1977: R. John </a:t>
            </a:r>
            <a:r>
              <a:rPr lang="en-US" sz="3600" dirty="0" err="1">
                <a:latin typeface="Berlin Sans FB" panose="020E0602020502020306" pitchFamily="34" charset="0"/>
              </a:rPr>
              <a:t>Rath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E7C60B-0E2E-4CCB-83F3-855784FE553D}"/>
              </a:ext>
            </a:extLst>
          </p:cNvPr>
          <p:cNvSpPr txBox="1"/>
          <p:nvPr/>
        </p:nvSpPr>
        <p:spPr>
          <a:xfrm>
            <a:off x="3187225" y="330426"/>
            <a:ext cx="5213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erlin Sans FB" panose="020E0602020502020306" pitchFamily="34" charset="0"/>
              </a:rPr>
              <a:t>1978: William S. Livingston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536241-BB61-4597-9972-C2B16540CA8D}"/>
              </a:ext>
            </a:extLst>
          </p:cNvPr>
          <p:cNvSpPr txBox="1"/>
          <p:nvPr/>
        </p:nvSpPr>
        <p:spPr>
          <a:xfrm>
            <a:off x="3507546" y="322697"/>
            <a:ext cx="3859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erlin Sans FB" panose="020E0602020502020306" pitchFamily="34" charset="0"/>
              </a:rPr>
              <a:t>1971: Oliver Benson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25BEE7-E478-4252-9AC8-B05F6AE1BA56}"/>
              </a:ext>
            </a:extLst>
          </p:cNvPr>
          <p:cNvSpPr txBox="1"/>
          <p:nvPr/>
        </p:nvSpPr>
        <p:spPr>
          <a:xfrm>
            <a:off x="3221706" y="339495"/>
            <a:ext cx="4317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erlin Sans FB" panose="020E0602020502020306" pitchFamily="34" charset="0"/>
              </a:rPr>
              <a:t>1972:  Ben Proctor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5C91C8-0BFE-4BFB-BBC6-9D1A71CF7F34}"/>
              </a:ext>
            </a:extLst>
          </p:cNvPr>
          <p:cNvSpPr txBox="1"/>
          <p:nvPr/>
        </p:nvSpPr>
        <p:spPr>
          <a:xfrm>
            <a:off x="3256188" y="339494"/>
            <a:ext cx="5268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erlin Sans FB" panose="020E0602020502020306" pitchFamily="34" charset="0"/>
              </a:rPr>
              <a:t>1973:  </a:t>
            </a:r>
            <a:r>
              <a:rPr lang="en-US" sz="3600" dirty="0" err="1">
                <a:latin typeface="Berlin Sans FB" panose="020E0602020502020306" pitchFamily="34" charset="0"/>
              </a:rPr>
              <a:t>Lorrin</a:t>
            </a:r>
            <a:r>
              <a:rPr lang="en-US" sz="3600" dirty="0">
                <a:latin typeface="Berlin Sans FB" panose="020E0602020502020306" pitchFamily="34" charset="0"/>
              </a:rPr>
              <a:t> G. </a:t>
            </a:r>
            <a:r>
              <a:rPr lang="en-US" sz="3600" dirty="0" err="1">
                <a:latin typeface="Berlin Sans FB" panose="020E0602020502020306" pitchFamily="34" charset="0"/>
              </a:rPr>
              <a:t>Kennamer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C4F852-6007-4906-AB86-69878B0E03A4}"/>
              </a:ext>
            </a:extLst>
          </p:cNvPr>
          <p:cNvSpPr txBox="1"/>
          <p:nvPr/>
        </p:nvSpPr>
        <p:spPr>
          <a:xfrm>
            <a:off x="3253331" y="354542"/>
            <a:ext cx="4694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erlin Sans FB" panose="020E0602020502020306" pitchFamily="34" charset="0"/>
              </a:rPr>
              <a:t>1974:  Jewel L. </a:t>
            </a:r>
            <a:r>
              <a:rPr lang="en-US" sz="3600" dirty="0" err="1">
                <a:latin typeface="Berlin Sans FB" panose="020E0602020502020306" pitchFamily="34" charset="0"/>
              </a:rPr>
              <a:t>Prestage</a:t>
            </a:r>
            <a:r>
              <a:rPr lang="en-US" sz="3600" dirty="0">
                <a:latin typeface="Berlin Sans FB" panose="020E0602020502020306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368C27-998E-4150-823A-802A14FA6AA9}"/>
              </a:ext>
            </a:extLst>
          </p:cNvPr>
          <p:cNvSpPr txBox="1"/>
          <p:nvPr/>
        </p:nvSpPr>
        <p:spPr>
          <a:xfrm>
            <a:off x="3017727" y="292754"/>
            <a:ext cx="5268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erlin Sans FB" panose="020E0602020502020306" pitchFamily="34" charset="0"/>
              </a:rPr>
              <a:t>1979:  Barbara S. Reagan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48AE772-D4D2-492E-876C-0BEAA815D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408" y="1670563"/>
            <a:ext cx="3592521" cy="45146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320C6A6-8CA8-4F4B-A9E8-D029C27229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546" y="1760106"/>
            <a:ext cx="3804716" cy="42612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72D19DC-CAA0-4176-830F-C2A97D655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02" y="2182666"/>
            <a:ext cx="2857500" cy="35814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A0AFB26-B055-4FC9-B927-6BC70C9E4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932" y="1536046"/>
            <a:ext cx="3683000" cy="50292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19E5800-B76B-4079-8C07-0CCDD9C7A5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201" y="1908200"/>
            <a:ext cx="3778748" cy="38558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87BEA0A-DFA1-41B7-95D4-AB6B38FA1B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409" y="2056239"/>
            <a:ext cx="3804716" cy="318697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0695A45-2E95-410D-B2F1-6E088A2307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22" y="1993246"/>
            <a:ext cx="2994660" cy="41148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6EEBEF4-31B5-4C8E-AE86-18018E7170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8127" y="1760106"/>
            <a:ext cx="2857499" cy="433551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A126B70-6F50-4DAB-AD68-2DEA7434CC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23321" y="2226063"/>
            <a:ext cx="2840366" cy="34541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941D44-64A1-4068-853D-DE679A70C0DF}"/>
              </a:ext>
            </a:extLst>
          </p:cNvPr>
          <p:cNvSpPr txBox="1"/>
          <p:nvPr/>
        </p:nvSpPr>
        <p:spPr>
          <a:xfrm>
            <a:off x="228521" y="2056239"/>
            <a:ext cx="251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erlin Sans FB" panose="020E0602020502020306" pitchFamily="34" charset="0"/>
              </a:rPr>
              <a:t>SSSA Presidents</a:t>
            </a:r>
          </a:p>
          <a:p>
            <a:r>
              <a:rPr lang="en-US" sz="3600" dirty="0">
                <a:latin typeface="Berlin Sans FB" panose="020E0602020502020306" pitchFamily="34" charset="0"/>
              </a:rPr>
              <a:t>1970-1979</a:t>
            </a:r>
          </a:p>
        </p:txBody>
      </p:sp>
      <p:pic>
        <p:nvPicPr>
          <p:cNvPr id="4" name="1970s slide 9">
            <a:hlinkClick r:id="" action="ppaction://media"/>
            <a:extLst>
              <a:ext uri="{FF2B5EF4-FFF2-40B4-BE49-F238E27FC236}">
                <a16:creationId xmlns:a16="http://schemas.microsoft.com/office/drawing/2014/main" id="{315046E4-3EEA-4E74-94FA-C6074A25A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4203DB-3A08-4265-912C-312D38CFFB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408" y="1925345"/>
            <a:ext cx="3306897" cy="409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7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grpId="1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xit" presetSubtype="0" fill="hold" nodeType="withEffect">
                                  <p:stCondLst>
                                    <p:cond delay="1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xit" presetSubtype="0" fill="hold" grpId="1" nodeType="withEffect">
                                  <p:stCondLst>
                                    <p:cond delay="1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xit" presetSubtype="0" fill="hold" nodeType="withEffect">
                                  <p:stCondLst>
                                    <p:cond delay="1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2" presetClass="exit" presetSubtype="0" fill="hold" grpId="1" nodeType="withEffect">
                                  <p:stCondLst>
                                    <p:cond delay="18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xit" presetSubtype="0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2" presetClass="exit" presetSubtype="0" fill="hold" grpId="1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24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24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xit" presetSubtype="0" fill="hold" nodeType="withEffect">
                                  <p:stCondLst>
                                    <p:cond delay="2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42" presetClass="exit" presetSubtype="0" fill="hold" grpId="1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xit" presetSubtype="0" fill="hold" nodeType="withEffect">
                                  <p:stCondLst>
                                    <p:cond delay="30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42" presetClass="exit" presetSubtype="0" fill="hold" grpId="1" nodeType="withEffect">
                                  <p:stCondLst>
                                    <p:cond delay="30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grpId="0" nodeType="withEffect">
                                  <p:stCondLst>
                                    <p:cond delay="317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nodeType="withEffect">
                                  <p:stCondLst>
                                    <p:cond delay="32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xit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42" presetClass="exit" presetSubtype="0" fill="hold" grpId="1" nodeType="withEffect">
                                  <p:stCondLst>
                                    <p:cond delay="3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grpId="0" nodeType="withEffect">
                                  <p:stCondLst>
                                    <p:cond delay="3575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ntr" presetSubtype="0" fill="hold" nodeType="withEffect">
                                  <p:stCondLst>
                                    <p:cond delay="3625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2" presetClass="exit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42" presetClass="exit" presetSubtype="0" fill="hold" grpId="1" nodeType="withEffect">
                                  <p:stCondLst>
                                    <p:cond delay="3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" grpId="0"/>
      <p:bldP spid="2" grpId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159</Words>
  <Application>Microsoft Office PowerPoint</Application>
  <PresentationFormat>Widescreen</PresentationFormat>
  <Paragraphs>16</Paragraphs>
  <Slides>11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Berlin Sans FB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Birth of a New Organization</dc:title>
  <dc:creator>Dietz, Tracy</dc:creator>
  <cp:lastModifiedBy>Dietz, Tracy</cp:lastModifiedBy>
  <cp:revision>102</cp:revision>
  <dcterms:created xsi:type="dcterms:W3CDTF">2021-01-05T21:39:25Z</dcterms:created>
  <dcterms:modified xsi:type="dcterms:W3CDTF">2021-05-10T19:01:04Z</dcterms:modified>
</cp:coreProperties>
</file>