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2" r:id="rId9"/>
    <p:sldId id="263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5F5F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F0E57-AD53-4C5F-AE49-FBAD7AC588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BF7463-D84B-4BC0-B009-69F3148A95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3010F-468B-46D1-8469-16CC64CF7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548E-4B6E-4132-A800-776CE313DED5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A6F07-098B-4CBD-BF9E-7DB84BB17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67C7C-6F38-4D62-8563-DA4131F13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8AD9-6A53-4299-8F05-770630C95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9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9D6C3-9605-4A58-A9CC-CADC513EE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0FB11C-725C-4395-B20C-64F4118ED0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010D0F-9ED8-476A-8AE5-2D1A34144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548E-4B6E-4132-A800-776CE313DED5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B12AB3-ADC8-47DC-AFED-2EC50458D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BA941-41B7-4592-89A6-040B461BA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8AD9-6A53-4299-8F05-770630C95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535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F69255-B0A8-4D92-85FB-791297D6E8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87F78-1517-4B9C-8101-31604E26D0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7CB70-42DB-485C-9A77-5C3FB3B6D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548E-4B6E-4132-A800-776CE313DED5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6A786-50E9-4DDE-92C2-B03D654C2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9065E-D4ED-4776-AD3C-BE0C30BD4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8AD9-6A53-4299-8F05-770630C95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291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11DA1-9C2B-48C4-9469-9E0E42B1A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FC96-11D9-44C1-B6BA-A40B8057BB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32CFD-013F-4C5E-9BDA-A0F6C17D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548E-4B6E-4132-A800-776CE313DED5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C5BEE7-3A0C-4DBE-B195-605B2F3E9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A0D6D-0518-4CAD-8E11-6505FAD6D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8AD9-6A53-4299-8F05-770630C95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05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5E65B-D672-44E7-AE2A-5F9F29DCE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5DD37-ABB1-4D2E-9B57-370C2390E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E1B52-DDDA-4C7C-AA87-DA1482230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548E-4B6E-4132-A800-776CE313DED5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8C9076-6F89-4207-82DA-159750352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8CF68-01E3-495F-861A-C165AAE84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8AD9-6A53-4299-8F05-770630C95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44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D3547-6E3D-4A48-A874-A9874507E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4AF61-BA6C-490C-BA5B-ED0A5B158A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DBCF2D-5E26-488D-B707-B5AF1F36A6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8A03F5-EDB5-4D2D-A959-DA6B42385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548E-4B6E-4132-A800-776CE313DED5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E6C103-C98D-4FB1-BF73-8D073B12F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F8A9B6-C132-46ED-838D-6B151BD31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8AD9-6A53-4299-8F05-770630C95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45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905B0-4786-4713-8B63-88A46259E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0409B4-D9E6-40DC-AC1E-C15B2B4DD2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B9816B-8361-4782-A60C-5DBD28018C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2ED407-C523-48A0-BB77-EA2EE02253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62C7F2-65E7-4EB5-B1FF-3AB6B4112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F97AB-F6A7-4BA3-B8A1-A1AD7BE82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548E-4B6E-4132-A800-776CE313DED5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3E68FD-9F0C-43FE-99CC-BDFABCFDC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908547-455F-4FD7-99DA-E77C485D2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8AD9-6A53-4299-8F05-770630C95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054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29F26-A55E-4E32-8F39-628CF649E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52E31F-5A3A-414B-91D5-5A4085ED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548E-4B6E-4132-A800-776CE313DED5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A96C8-76AF-4983-99C2-D15B00B14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BF5BE8-E380-4957-A95E-E2ACA411A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8AD9-6A53-4299-8F05-770630C95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57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D8E982-D5F3-4887-B178-4C8E4AF6A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548E-4B6E-4132-A800-776CE313DED5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927998-051C-405C-8FB8-9F0DE2C9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1D33C8-5524-4190-958F-271B94C76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8AD9-6A53-4299-8F05-770630C95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64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62568-2F80-4146-A5C9-C57943A07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D02A18-F1B6-4C5D-BFEB-1A058B6DC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89F29A-06E8-4196-88D7-CC864F1A70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402DDB-E5F9-4B63-BB64-47A75D7C9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548E-4B6E-4132-A800-776CE313DED5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334876-BF6B-4B4F-AA5E-B74FB865B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291F9A-EADA-4940-922C-23A7F6F61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8AD9-6A53-4299-8F05-770630C95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72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D6923-0CB5-416F-B382-FE574E34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E8477D-846E-428F-8BEA-7292A85DF5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75F066-789F-45AF-9E5C-AEEA106C8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5A884-CEF2-448B-8ECE-595AE6B95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0548E-4B6E-4132-A800-776CE313DED5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F413A7-DF8D-4FEA-85F0-3733BD8F9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F23ABC-F212-4D59-8657-0C1D33180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F8AD9-6A53-4299-8F05-770630C95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345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risscrossEtching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B4360B-B331-4252-9E09-70B435A7B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4E7BCE-3A88-4E39-AF14-6DFEC0228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0C5DF-A341-4767-BE97-4E7E599BFD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0548E-4B6E-4132-A800-776CE313DED5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D2064-F9C8-42CD-A309-400A1E3B91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4FCE1-A8C5-45A2-9E91-983C823F40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F8AD9-6A53-4299-8F05-770630C95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700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g"/><Relationship Id="rId10" Type="http://schemas.openxmlformats.org/officeDocument/2006/relationships/image" Target="../media/image16.png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.png"/><Relationship Id="rId4" Type="http://schemas.openxmlformats.org/officeDocument/2006/relationships/image" Target="../media/image21.png"/><Relationship Id="rId9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9FE5D9C-E644-4E0B-AF50-7F8E18F7D53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1008063"/>
            <a:ext cx="12192000" cy="16557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dirty="0">
                <a:latin typeface="Berlin Sans FB" panose="020E0602020502020306" pitchFamily="34" charset="0"/>
              </a:rPr>
              <a:t>The 1920s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E4E812-F192-4C93-8262-1C075C4DED1A}"/>
              </a:ext>
            </a:extLst>
          </p:cNvPr>
          <p:cNvSpPr txBox="1"/>
          <p:nvPr/>
        </p:nvSpPr>
        <p:spPr>
          <a:xfrm>
            <a:off x="170121" y="3413420"/>
            <a:ext cx="11802139" cy="110799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rgbClr val="5F5F5F"/>
            </a:solidFill>
          </a:ln>
          <a:effectLst>
            <a:glow rad="101600">
              <a:schemeClr val="bg2">
                <a:lumMod val="50000"/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CC99"/>
                </a:solidFill>
              </a:rPr>
              <a:t>The Birth of a New Organization</a:t>
            </a:r>
          </a:p>
        </p:txBody>
      </p:sp>
      <p:pic>
        <p:nvPicPr>
          <p:cNvPr id="8" name="The Harlem Strut - James P. Johnson-restored">
            <a:hlinkClick r:id="" action="ppaction://media"/>
            <a:extLst>
              <a:ext uri="{FF2B5EF4-FFF2-40B4-BE49-F238E27FC236}">
                <a16:creationId xmlns:a16="http://schemas.microsoft.com/office/drawing/2014/main" id="{3B2E87AB-DE8C-4084-9552-248BE65CE5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9068"/>
                  <p14:fade out="87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pull/>
      </p:transition>
    </mc:Choice>
    <mc:Fallback xmlns="">
      <p:transition advClick="0" advTm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91E203-EDB4-4A08-9E99-BADC9D06F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5678" y="357727"/>
            <a:ext cx="5009656" cy="33760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449E5C-77D3-483A-B43A-E85382841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9444" y="3090553"/>
            <a:ext cx="4333462" cy="35001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1DD0CB-9010-402C-AC05-364A8C36C0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664" y="619514"/>
            <a:ext cx="5410534" cy="31142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A65FF0-722E-410B-A7BE-3AE1C237B5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5678" y="3476371"/>
            <a:ext cx="3476190" cy="3114286"/>
          </a:xfrm>
          <a:prstGeom prst="rect">
            <a:avLst/>
          </a:prstGeom>
        </p:spPr>
      </p:pic>
      <p:pic>
        <p:nvPicPr>
          <p:cNvPr id="9" name="Two Time Dan - Turk - Robinson - The Broadway Syncopaters">
            <a:hlinkClick r:id="" action="ppaction://media"/>
            <a:extLst>
              <a:ext uri="{FF2B5EF4-FFF2-40B4-BE49-F238E27FC236}">
                <a16:creationId xmlns:a16="http://schemas.microsoft.com/office/drawing/2014/main" id="{08886E07-79D9-4FAE-81C7-C6F12255AA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0" end="180230"/>
                  <p14:fade out="1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262CB0-66FC-4003-9474-A7D38D2E9D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2019300"/>
            <a:ext cx="11939953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87072941"/>
      </p:ext>
    </p:extLst>
  </p:cSld>
  <p:clrMapOvr>
    <a:masterClrMapping/>
  </p:clrMapOvr>
  <p:transition spd="med" advClick="0" advTm="1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A5CC88-1A21-432D-9537-0381352F6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411" y="558314"/>
            <a:ext cx="7466667" cy="3295238"/>
          </a:xfrm>
          <a:prstGeom prst="rect">
            <a:avLst/>
          </a:prstGeom>
          <a:effectLst>
            <a:glow rad="127000">
              <a:schemeClr val="bg2"/>
            </a:glow>
            <a:softEdge rad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5D3872-2EC5-408C-9DFE-45793843E1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3997" y="3715328"/>
            <a:ext cx="4663276" cy="3321976"/>
          </a:xfrm>
          <a:prstGeom prst="rect">
            <a:avLst/>
          </a:prstGeom>
        </p:spPr>
      </p:pic>
      <p:pic>
        <p:nvPicPr>
          <p:cNvPr id="2" name="1920s slide 2">
            <a:hlinkClick r:id="" action="ppaction://media"/>
            <a:extLst>
              <a:ext uri="{FF2B5EF4-FFF2-40B4-BE49-F238E27FC236}">
                <a16:creationId xmlns:a16="http://schemas.microsoft.com/office/drawing/2014/main" id="{0D94E3DD-8BCE-46A2-AA2D-372811DC1F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257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curtains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DCAB46-60B7-400C-A648-31AF9E5F7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287" y="625113"/>
            <a:ext cx="11741426" cy="5607773"/>
          </a:xfrm>
          <a:prstGeom prst="rect">
            <a:avLst/>
          </a:prstGeom>
        </p:spPr>
      </p:pic>
      <p:pic>
        <p:nvPicPr>
          <p:cNvPr id="3" name="_78_cohen-phones-for-a-phone_joeayman-joe-hayman_gbia0274576a_01_3.5_ET_EQ (2) (1920)">
            <a:hlinkClick r:id="" action="ppaction://media"/>
            <a:extLst>
              <a:ext uri="{FF2B5EF4-FFF2-40B4-BE49-F238E27FC236}">
                <a16:creationId xmlns:a16="http://schemas.microsoft.com/office/drawing/2014/main" id="{FBEBE810-ABCB-4A14-ABBE-BD15818EB7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1" end="171009"/>
                  <p14:fade out="57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6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7000">
        <p:fade/>
      </p:transition>
    </mc:Choice>
    <mc:Fallback xmlns="">
      <p:transition spd="med" advClick="0" advTm="2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ylaws">
            <a:extLst>
              <a:ext uri="{FF2B5EF4-FFF2-40B4-BE49-F238E27FC236}">
                <a16:creationId xmlns:a16="http://schemas.microsoft.com/office/drawing/2014/main" id="{F1202F88-5CE6-4ADA-AC61-51A78BD30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350838"/>
            <a:ext cx="6924675" cy="8032750"/>
          </a:xfrm>
          <a:prstGeom prst="rect">
            <a:avLst/>
          </a:prstGeom>
          <a:noFill/>
          <a:ln w="190500" cap="sq" algn="ctr">
            <a:solidFill>
              <a:srgbClr val="C8C6BD"/>
            </a:solidFill>
            <a:miter lim="800000"/>
            <a:headEnd/>
            <a:tailEnd/>
          </a:ln>
          <a:effectLst>
            <a:outerShdw blurRad="254000" algn="ctr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</a:extLst>
        </p:spPr>
      </p:pic>
      <p:pic>
        <p:nvPicPr>
          <p:cNvPr id="3" name="1920s slide 4">
            <a:hlinkClick r:id="" action="ppaction://media"/>
            <a:extLst>
              <a:ext uri="{FF2B5EF4-FFF2-40B4-BE49-F238E27FC236}">
                <a16:creationId xmlns:a16="http://schemas.microsoft.com/office/drawing/2014/main" id="{94FAE29B-165A-4458-BD89-BDDBA7310C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A9180C-B064-4D58-B03F-32742EB748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3794" y="2290128"/>
            <a:ext cx="4952381" cy="3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59412"/>
      </p:ext>
    </p:extLst>
  </p:cSld>
  <p:clrMapOvr>
    <a:masterClrMapping/>
  </p:clrMapOvr>
  <p:transition spd="slow" advClick="0" advTm="2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6CB412-0ECD-4256-ACF6-DE95999A7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81" y="0"/>
            <a:ext cx="11845637" cy="6858000"/>
          </a:xfrm>
          <a:prstGeom prst="rect">
            <a:avLst/>
          </a:prstGeom>
        </p:spPr>
      </p:pic>
      <p:pic>
        <p:nvPicPr>
          <p:cNvPr id="3" name="1920s slide 5">
            <a:hlinkClick r:id="" action="ppaction://media"/>
            <a:extLst>
              <a:ext uri="{FF2B5EF4-FFF2-40B4-BE49-F238E27FC236}">
                <a16:creationId xmlns:a16="http://schemas.microsoft.com/office/drawing/2014/main" id="{3072EE17-7E48-4C90-8D4E-3CC13295E3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81825"/>
      </p:ext>
    </p:extLst>
  </p:cSld>
  <p:clrMapOvr>
    <a:masterClrMapping/>
  </p:clrMapOvr>
  <p:transition spd="med" advClick="0" advTm="10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83ADB6-A9B8-46DC-A6C6-41FFCD423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714" y="1062333"/>
            <a:ext cx="10828571" cy="4733333"/>
          </a:xfrm>
          <a:prstGeom prst="rect">
            <a:avLst/>
          </a:prstGeom>
          <a:ln>
            <a:noFill/>
          </a:ln>
        </p:spPr>
      </p:pic>
      <p:pic>
        <p:nvPicPr>
          <p:cNvPr id="3" name="1920s slide 6">
            <a:hlinkClick r:id="" action="ppaction://media"/>
            <a:extLst>
              <a:ext uri="{FF2B5EF4-FFF2-40B4-BE49-F238E27FC236}">
                <a16:creationId xmlns:a16="http://schemas.microsoft.com/office/drawing/2014/main" id="{658B71C1-04D6-4399-B7B1-DC3E507D53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46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0">
        <p14:reveal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05A08F-F55F-43B7-BF30-AE51DBF97C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472" y="1193087"/>
            <a:ext cx="2269821" cy="36985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A73FAC-B555-44BA-8BBE-149922C13B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99" y="1335679"/>
            <a:ext cx="2857500" cy="3581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06A981-147D-45FF-BEED-03F6A7F918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332"/>
          <a:stretch/>
        </p:blipFill>
        <p:spPr>
          <a:xfrm>
            <a:off x="5059708" y="1660759"/>
            <a:ext cx="3560373" cy="26894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217A06-B3F0-4FF6-AD08-942E72621A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9708" y="1335679"/>
            <a:ext cx="2895851" cy="38591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9F72DC-3C61-4FED-97B0-9CAF9A8CBE0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8980"/>
          <a:stretch/>
        </p:blipFill>
        <p:spPr>
          <a:xfrm>
            <a:off x="5135847" y="1313749"/>
            <a:ext cx="2432807" cy="37745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A9039B-D9F2-4B88-8FCD-BE00C958E7C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726" r="28407" b="34510"/>
          <a:stretch/>
        </p:blipFill>
        <p:spPr>
          <a:xfrm>
            <a:off x="4808139" y="1257205"/>
            <a:ext cx="2993539" cy="37339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7468AE-C142-41B0-A476-7FE9A59B640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26129"/>
          <a:stretch/>
        </p:blipFill>
        <p:spPr>
          <a:xfrm>
            <a:off x="4832219" y="1200261"/>
            <a:ext cx="2821893" cy="38591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52FEB7-682C-41A0-A19C-1F04E2B2681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5348"/>
          <a:stretch/>
        </p:blipFill>
        <p:spPr>
          <a:xfrm>
            <a:off x="5412786" y="1257127"/>
            <a:ext cx="2442086" cy="39894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DE63EE-3450-4C7C-A77B-47A448AF18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29471" y="1586163"/>
            <a:ext cx="5463719" cy="30760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08B38A-4010-40C2-8F80-827070C2028A}"/>
              </a:ext>
            </a:extLst>
          </p:cNvPr>
          <p:cNvSpPr txBox="1"/>
          <p:nvPr/>
        </p:nvSpPr>
        <p:spPr>
          <a:xfrm>
            <a:off x="3253331" y="341396"/>
            <a:ext cx="5268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1921:  A. P. Wooldridge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56B077-440D-4225-B883-E686F2F71FA6}"/>
              </a:ext>
            </a:extLst>
          </p:cNvPr>
          <p:cNvSpPr txBox="1"/>
          <p:nvPr/>
        </p:nvSpPr>
        <p:spPr>
          <a:xfrm>
            <a:off x="3665202" y="343274"/>
            <a:ext cx="5268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erlin Sans FB" panose="020E0602020502020306" pitchFamily="34" charset="0"/>
              </a:rPr>
              <a:t>1922: George Vaughan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432C39-23C7-4930-9923-41485C8552DC}"/>
              </a:ext>
            </a:extLst>
          </p:cNvPr>
          <p:cNvSpPr txBox="1"/>
          <p:nvPr/>
        </p:nvSpPr>
        <p:spPr>
          <a:xfrm>
            <a:off x="3665202" y="369083"/>
            <a:ext cx="364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erlin Sans FB" panose="020E0602020502020306" pitchFamily="34" charset="0"/>
              </a:rPr>
              <a:t>1923: C. B. Ames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C57586-DD3A-44B0-85D8-33B1FC76DE89}"/>
              </a:ext>
            </a:extLst>
          </p:cNvPr>
          <p:cNvSpPr txBox="1"/>
          <p:nvPr/>
        </p:nvSpPr>
        <p:spPr>
          <a:xfrm>
            <a:off x="3665202" y="342532"/>
            <a:ext cx="4097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erlin Sans FB" panose="020E0602020502020306" pitchFamily="34" charset="0"/>
              </a:rPr>
              <a:t>1924: E. R. Cockrell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E7C60B-0E2E-4CCB-83F3-855784FE553D}"/>
              </a:ext>
            </a:extLst>
          </p:cNvPr>
          <p:cNvSpPr txBox="1"/>
          <p:nvPr/>
        </p:nvSpPr>
        <p:spPr>
          <a:xfrm>
            <a:off x="3651561" y="341396"/>
            <a:ext cx="5213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erlin Sans FB" panose="020E0602020502020306" pitchFamily="34" charset="0"/>
              </a:rPr>
              <a:t>1925: W. M. E. </a:t>
            </a:r>
            <a:r>
              <a:rPr lang="en-US" sz="3600" dirty="0" err="1">
                <a:latin typeface="Berlin Sans FB" panose="020E0602020502020306" pitchFamily="34" charset="0"/>
              </a:rPr>
              <a:t>Splawn</a:t>
            </a:r>
            <a:endParaRPr lang="en-US" sz="3600" dirty="0">
              <a:latin typeface="Berlin Sans FB" panose="020E0602020502020306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536241-BB61-4597-9972-C2B16540CA8D}"/>
              </a:ext>
            </a:extLst>
          </p:cNvPr>
          <p:cNvSpPr txBox="1"/>
          <p:nvPr/>
        </p:nvSpPr>
        <p:spPr>
          <a:xfrm>
            <a:off x="3635660" y="324191"/>
            <a:ext cx="3859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erlin Sans FB" panose="020E0602020502020306" pitchFamily="34" charset="0"/>
              </a:rPr>
              <a:t>1926: W. B. Bizzell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25BEE7-E478-4252-9AC8-B05F6AE1BA56}"/>
              </a:ext>
            </a:extLst>
          </p:cNvPr>
          <p:cNvSpPr txBox="1"/>
          <p:nvPr/>
        </p:nvSpPr>
        <p:spPr>
          <a:xfrm>
            <a:off x="3640093" y="327874"/>
            <a:ext cx="4317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erlin Sans FB" panose="020E0602020502020306" pitchFamily="34" charset="0"/>
              </a:rPr>
              <a:t>1927:  J. G. Willacy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5C91C8-0BFE-4BFB-BBC6-9D1A71CF7F34}"/>
              </a:ext>
            </a:extLst>
          </p:cNvPr>
          <p:cNvSpPr txBox="1"/>
          <p:nvPr/>
        </p:nvSpPr>
        <p:spPr>
          <a:xfrm>
            <a:off x="3676907" y="327132"/>
            <a:ext cx="3481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erlin Sans FB" panose="020E0602020502020306" pitchFamily="34" charset="0"/>
              </a:rPr>
              <a:t>1928:  Elmer Scott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C4F852-6007-4906-AB86-69878B0E03A4}"/>
              </a:ext>
            </a:extLst>
          </p:cNvPr>
          <p:cNvSpPr txBox="1"/>
          <p:nvPr/>
        </p:nvSpPr>
        <p:spPr>
          <a:xfrm>
            <a:off x="3636395" y="366474"/>
            <a:ext cx="4396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erlin Sans FB" panose="020E0602020502020306" pitchFamily="34" charset="0"/>
              </a:rPr>
              <a:t>1929:  H. Y. Benedict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53D8E1-994F-456B-A8A7-235024115E74}"/>
              </a:ext>
            </a:extLst>
          </p:cNvPr>
          <p:cNvSpPr/>
          <p:nvPr/>
        </p:nvSpPr>
        <p:spPr>
          <a:xfrm>
            <a:off x="2187947" y="3525696"/>
            <a:ext cx="842570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" panose="020E0602020502020306" pitchFamily="34" charset="0"/>
              </a:rPr>
              <a:t>The Southwestern 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" panose="020E0602020502020306" pitchFamily="34" charset="0"/>
              </a:rPr>
              <a:t>Social Science Association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4D99F7-C963-47F3-89C8-C3542E9419AB}"/>
              </a:ext>
            </a:extLst>
          </p:cNvPr>
          <p:cNvSpPr txBox="1"/>
          <p:nvPr/>
        </p:nvSpPr>
        <p:spPr>
          <a:xfrm>
            <a:off x="318052" y="664561"/>
            <a:ext cx="2333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Berlin Sans FB" panose="020E0602020502020306" pitchFamily="34" charset="0"/>
              </a:rPr>
              <a:t>SSSA Presidents</a:t>
            </a:r>
          </a:p>
          <a:p>
            <a:r>
              <a:rPr lang="en-US" sz="3600" dirty="0">
                <a:latin typeface="Berlin Sans FB" panose="020E0602020502020306" pitchFamily="34" charset="0"/>
              </a:rPr>
              <a:t>1921 - 1929</a:t>
            </a:r>
          </a:p>
        </p:txBody>
      </p:sp>
      <p:pic>
        <p:nvPicPr>
          <p:cNvPr id="26" name="1920s slide 7">
            <a:hlinkClick r:id="" action="ppaction://media"/>
            <a:extLst>
              <a:ext uri="{FF2B5EF4-FFF2-40B4-BE49-F238E27FC236}">
                <a16:creationId xmlns:a16="http://schemas.microsoft.com/office/drawing/2014/main" id="{C39E11BB-07C6-4DD2-8EA3-2BCBDB91DB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970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71000">
        <p15:prstTrans prst="curtains"/>
      </p:transition>
    </mc:Choice>
    <mc:Fallback xmlns="">
      <p:transition spd="slow" advClick="0" advTm="7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3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xit" presetSubtype="0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xit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xit" presetSubtype="0" fill="hold" grpId="1" nodeType="withEffect">
                                  <p:stCondLst>
                                    <p:cond delay="1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exit" presetSubtype="0" fill="hold" nodeType="withEffect">
                                  <p:stCondLst>
                                    <p:cond delay="1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grpId="1" nodeType="withEffect">
                                  <p:stCondLst>
                                    <p:cond delay="1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17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xit" presetSubtype="0" fill="hold" grpId="1" nodeType="withEffect">
                                  <p:stCondLst>
                                    <p:cond delay="19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exit" presetSubtype="0" fill="hold" nodeType="withEffect">
                                  <p:stCondLst>
                                    <p:cond delay="20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21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nodeType="withEffect">
                                  <p:stCondLst>
                                    <p:cond delay="21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xit" presetSubtype="0" fill="hold" grpId="1" nodeType="withEffect">
                                  <p:stCondLst>
                                    <p:cond delay="2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42" presetClass="exit" presetSubtype="0" fill="hold" nodeType="withEffect">
                                  <p:stCondLst>
                                    <p:cond delay="2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25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xit" presetSubtype="0" fill="hold" grpId="1" nodeType="withEffect">
                                  <p:stCondLst>
                                    <p:cond delay="28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42" presetClass="exit" presetSubtype="0" fill="hold" nodeType="withEffect">
                                  <p:stCondLst>
                                    <p:cond delay="28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nodeType="withEffect">
                                  <p:stCondLst>
                                    <p:cond delay="30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42" presetClass="exit" presetSubtype="0" fill="hold" grpId="1" nodeType="withEffect">
                                  <p:stCondLst>
                                    <p:cond delay="3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42" presetClass="exit" presetSubtype="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42" presetClass="entr" presetSubtype="0" fill="hold" grpId="0" nodeType="withEffect">
                                  <p:stCondLst>
                                    <p:cond delay="3425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2" presetClass="entr" presetSubtype="0" fill="hold" nodeType="withEffect">
                                  <p:stCondLst>
                                    <p:cond delay="34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42" presetClass="exit" presetSubtype="0" fill="hold" grpId="1" nodeType="withEffect">
                                  <p:stCondLst>
                                    <p:cond delay="36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42" presetClass="exit" presetSubtype="0" fill="hold" nodeType="withEffect">
                                  <p:stCondLst>
                                    <p:cond delay="37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grpId="0" nodeType="withEffect">
                                  <p:stCondLst>
                                    <p:cond delay="3825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5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1028CB-708E-448F-B001-8FFC7C46D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872" y="371754"/>
            <a:ext cx="4890052" cy="629904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3" name="1920s slide 8">
            <a:hlinkClick r:id="" action="ppaction://media"/>
            <a:extLst>
              <a:ext uri="{FF2B5EF4-FFF2-40B4-BE49-F238E27FC236}">
                <a16:creationId xmlns:a16="http://schemas.microsoft.com/office/drawing/2014/main" id="{8069F67D-E42D-4501-BD39-767332403A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7B23C7-3335-4A2C-9184-D77B42AC74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5222" y="1957609"/>
            <a:ext cx="7353690" cy="35523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683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1000">
        <p:wipe/>
      </p:transition>
    </mc:Choice>
    <mc:Fallback xmlns="">
      <p:transition spd="slow" advClick="0" advTm="21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7C2135-D3E2-4740-A022-F15F0A68A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970" y="4445986"/>
            <a:ext cx="3609524" cy="19714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110DDF-4E7F-4688-BF20-2BEA23C46B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4506" y="3912653"/>
            <a:ext cx="2809524" cy="2504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64E1BC-768A-40AA-84C8-FB43F35D51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209" y="616386"/>
            <a:ext cx="2723809" cy="20095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91FC8C-4811-4DD8-854D-C61B7A1600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4982" y="616386"/>
            <a:ext cx="2619048" cy="18761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6F57E9-8934-4FAE-B7B0-41D88B3CBB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336" y="1070904"/>
            <a:ext cx="2509455" cy="20095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59A3BC-6585-45B1-A2E6-4F0C1F0FBD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495" y="2740690"/>
            <a:ext cx="2911533" cy="205991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88F3A6-F756-402D-9AD3-2EB8B5158722}"/>
              </a:ext>
            </a:extLst>
          </p:cNvPr>
          <p:cNvSpPr txBox="1"/>
          <p:nvPr/>
        </p:nvSpPr>
        <p:spPr>
          <a:xfrm>
            <a:off x="4967654" y="4800600"/>
            <a:ext cx="17936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Driscoll Hotel, Austin, 1920s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6FEC32-76BD-4516-A3C0-CCA3E1A2E5E3}"/>
              </a:ext>
            </a:extLst>
          </p:cNvPr>
          <p:cNvSpPr txBox="1"/>
          <p:nvPr/>
        </p:nvSpPr>
        <p:spPr>
          <a:xfrm>
            <a:off x="7417516" y="3323492"/>
            <a:ext cx="21190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Congress St., Austin</a:t>
            </a:r>
          </a:p>
        </p:txBody>
      </p:sp>
      <p:pic>
        <p:nvPicPr>
          <p:cNvPr id="6" name="1920s slide 9">
            <a:hlinkClick r:id="" action="ppaction://media"/>
            <a:extLst>
              <a:ext uri="{FF2B5EF4-FFF2-40B4-BE49-F238E27FC236}">
                <a16:creationId xmlns:a16="http://schemas.microsoft.com/office/drawing/2014/main" id="{EF3B5B49-7B99-4F1E-B5D6-53E447DB4B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2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874</TotalTime>
  <Words>87</Words>
  <Application>Microsoft Office PowerPoint</Application>
  <PresentationFormat>Widescreen</PresentationFormat>
  <Paragraphs>17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Berlin Sans FB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Birth of a New Organization</dc:title>
  <dc:creator>Dietz, Tracy</dc:creator>
  <cp:lastModifiedBy>Dietz, Tracy</cp:lastModifiedBy>
  <cp:revision>75</cp:revision>
  <dcterms:created xsi:type="dcterms:W3CDTF">2021-01-05T21:39:25Z</dcterms:created>
  <dcterms:modified xsi:type="dcterms:W3CDTF">2021-05-10T16:35:05Z</dcterms:modified>
</cp:coreProperties>
</file>